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60" r:id="rId4"/>
    <p:sldId id="268" r:id="rId5"/>
    <p:sldId id="279" r:id="rId6"/>
    <p:sldId id="269" r:id="rId7"/>
    <p:sldId id="270" r:id="rId8"/>
    <p:sldId id="271" r:id="rId9"/>
    <p:sldId id="280" r:id="rId10"/>
    <p:sldId id="272" r:id="rId11"/>
    <p:sldId id="282" r:id="rId12"/>
    <p:sldId id="281" r:id="rId13"/>
    <p:sldId id="273" r:id="rId14"/>
  </p:sldIdLst>
  <p:sldSz cx="12192000" cy="6858000"/>
  <p:notesSz cx="6858000" cy="9144000"/>
  <p:embeddedFontLst>
    <p:embeddedFont>
      <p:font typeface="Abril Fatface" panose="02000503000000020003" pitchFamily="2" charset="77"/>
      <p:regular r:id="rId16"/>
    </p:embeddedFont>
    <p:embeddedFont>
      <p:font typeface="Barlow Condensed" pitchFamily="2" charset="77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Fjalla One" panose="02000506040000020004" pitchFamily="2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2"/>
  </p:normalViewPr>
  <p:slideViewPr>
    <p:cSldViewPr snapToGrid="0">
      <p:cViewPr varScale="1">
        <p:scale>
          <a:sx n="113" d="100"/>
          <a:sy n="113" d="100"/>
        </p:scale>
        <p:origin x="5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48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a073618e60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a073618e60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2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97438" y="19938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4638" y="361052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559326" y="3897135"/>
            <a:ext cx="2391606" cy="3530123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5400000">
            <a:off x="3127085" y="5097279"/>
            <a:ext cx="557907" cy="546809"/>
            <a:chOff x="2343913" y="3077625"/>
            <a:chExt cx="435831" cy="427161"/>
          </a:xfrm>
        </p:grpSpPr>
        <p:sp>
          <p:nvSpPr>
            <p:cNvPr id="15" name="Google Shape;15;p2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5400000">
            <a:off x="3052990" y="5043272"/>
            <a:ext cx="557784" cy="546809"/>
            <a:chOff x="2386148" y="3019695"/>
            <a:chExt cx="435735" cy="427161"/>
          </a:xfrm>
        </p:grpSpPr>
        <p:sp>
          <p:nvSpPr>
            <p:cNvPr id="87" name="Google Shape;87;p2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2"/>
          <p:cNvSpPr/>
          <p:nvPr/>
        </p:nvSpPr>
        <p:spPr>
          <a:xfrm rot="-5400000">
            <a:off x="709218" y="3955146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/>
          <p:nvPr/>
        </p:nvSpPr>
        <p:spPr>
          <a:xfrm rot="-5400000">
            <a:off x="-108235" y="4853337"/>
            <a:ext cx="2088836" cy="1920486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/>
          <p:nvPr/>
        </p:nvSpPr>
        <p:spPr>
          <a:xfrm rot="-5400000">
            <a:off x="2082764" y="4374620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/>
          <p:nvPr/>
        </p:nvSpPr>
        <p:spPr>
          <a:xfrm rot="-5400000">
            <a:off x="3693060" y="3957669"/>
            <a:ext cx="2307776" cy="3492885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/>
          <p:nvPr/>
        </p:nvSpPr>
        <p:spPr>
          <a:xfrm rot="-5400000">
            <a:off x="3445417" y="4734123"/>
            <a:ext cx="2107188" cy="2140565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"/>
          <p:cNvSpPr/>
          <p:nvPr/>
        </p:nvSpPr>
        <p:spPr>
          <a:xfrm rot="5400000">
            <a:off x="5282500" y="4734111"/>
            <a:ext cx="2263233" cy="1984548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/>
          <p:nvPr/>
        </p:nvSpPr>
        <p:spPr>
          <a:xfrm rot="5400000">
            <a:off x="6757361" y="4258938"/>
            <a:ext cx="2171718" cy="3027125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/>
          <p:nvPr/>
        </p:nvSpPr>
        <p:spPr>
          <a:xfrm rot="5400000">
            <a:off x="9883250" y="4549249"/>
            <a:ext cx="2766220" cy="185128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/>
          <p:nvPr/>
        </p:nvSpPr>
        <p:spPr>
          <a:xfrm rot="5400000">
            <a:off x="7687473" y="4333176"/>
            <a:ext cx="2073744" cy="2976592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 rot="5400000">
            <a:off x="8962228" y="3628636"/>
            <a:ext cx="2459466" cy="4000077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/>
          <p:nvPr/>
        </p:nvSpPr>
        <p:spPr>
          <a:xfrm rot="5400000">
            <a:off x="8905958" y="4672764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/>
          <p:nvPr/>
        </p:nvSpPr>
        <p:spPr>
          <a:xfrm rot="5400000">
            <a:off x="9674581" y="-1002770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/>
          <p:nvPr/>
        </p:nvSpPr>
        <p:spPr>
          <a:xfrm rot="5400000">
            <a:off x="10198496" y="-1147760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 rot="5400000">
            <a:off x="10861436" y="-565543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/>
          <p:nvPr/>
        </p:nvSpPr>
        <p:spPr>
          <a:xfrm rot="5400000">
            <a:off x="8286481" y="-424874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/>
          <p:nvPr/>
        </p:nvSpPr>
        <p:spPr>
          <a:xfrm rot="5400000">
            <a:off x="6666185" y="-98967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/>
          <p:nvPr/>
        </p:nvSpPr>
        <p:spPr>
          <a:xfrm rot="5400000">
            <a:off x="7457779" y="-253852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 rot="-5400000">
            <a:off x="5290336" y="-268793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/>
          <p:nvPr/>
        </p:nvSpPr>
        <p:spPr>
          <a:xfrm rot="-5400000">
            <a:off x="3964710" y="-885343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 rot="-5400000">
            <a:off x="192236" y="-192236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"/>
          <p:cNvSpPr/>
          <p:nvPr/>
        </p:nvSpPr>
        <p:spPr>
          <a:xfrm rot="-5400000">
            <a:off x="2776839" y="-549450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/>
          <p:nvPr/>
        </p:nvSpPr>
        <p:spPr>
          <a:xfrm rot="-5400000">
            <a:off x="975942" y="-975940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 rot="-5400000">
            <a:off x="1900459" y="-227680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1595950" y="155355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1595925" y="295785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-3" y="-1"/>
            <a:ext cx="1500643" cy="2295195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/>
          <p:nvPr/>
        </p:nvSpPr>
        <p:spPr>
          <a:xfrm rot="10800000">
            <a:off x="-843" y="1185942"/>
            <a:ext cx="1728565" cy="1612132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44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title"/>
          </p:nvPr>
        </p:nvSpPr>
        <p:spPr>
          <a:xfrm>
            <a:off x="756810" y="593375"/>
            <a:ext cx="10739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1"/>
          </p:nvPr>
        </p:nvSpPr>
        <p:spPr>
          <a:xfrm>
            <a:off x="756810" y="1511325"/>
            <a:ext cx="10739400" cy="362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8"/>
          <p:cNvSpPr/>
          <p:nvPr/>
        </p:nvSpPr>
        <p:spPr>
          <a:xfrm rot="-5400000">
            <a:off x="743370" y="4066015"/>
            <a:ext cx="2062760" cy="3521298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8"/>
          <p:cNvGrpSpPr/>
          <p:nvPr/>
        </p:nvGrpSpPr>
        <p:grpSpPr>
          <a:xfrm rot="-5400000">
            <a:off x="3182749" y="5302048"/>
            <a:ext cx="481332" cy="545741"/>
            <a:chOff x="2343913" y="3077625"/>
            <a:chExt cx="435831" cy="427161"/>
          </a:xfrm>
        </p:grpSpPr>
        <p:sp>
          <p:nvSpPr>
            <p:cNvPr id="242" name="Google Shape;242;p8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8"/>
          <p:cNvGrpSpPr/>
          <p:nvPr/>
        </p:nvGrpSpPr>
        <p:grpSpPr>
          <a:xfrm rot="-5400000">
            <a:off x="3108791" y="5255454"/>
            <a:ext cx="481226" cy="545741"/>
            <a:chOff x="2386148" y="3019695"/>
            <a:chExt cx="435735" cy="427161"/>
          </a:xfrm>
        </p:grpSpPr>
        <p:sp>
          <p:nvSpPr>
            <p:cNvPr id="314" name="Google Shape;314;p8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8"/>
          <p:cNvSpPr/>
          <p:nvPr/>
        </p:nvSpPr>
        <p:spPr>
          <a:xfrm rot="-5400000">
            <a:off x="877517" y="4108848"/>
            <a:ext cx="1871679" cy="3626713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/>
          <p:nvPr/>
        </p:nvSpPr>
        <p:spPr>
          <a:xfrm rot="-5400000">
            <a:off x="56744" y="4999274"/>
            <a:ext cx="1802027" cy="1915511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8"/>
          <p:cNvSpPr/>
          <p:nvPr/>
        </p:nvSpPr>
        <p:spPr>
          <a:xfrm rot="-5400000">
            <a:off x="2234614" y="4513359"/>
            <a:ext cx="1693946" cy="299542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 rot="-5400000">
            <a:off x="3864879" y="4120673"/>
            <a:ext cx="1990905" cy="3483836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 rot="-5400000">
            <a:off x="3604570" y="4881605"/>
            <a:ext cx="1817859" cy="2135019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 rot="5400000">
            <a:off x="5450004" y="4891616"/>
            <a:ext cx="1952038" cy="1979587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/>
          <p:nvPr/>
        </p:nvSpPr>
        <p:spPr>
          <a:xfrm rot="5400000">
            <a:off x="6915961" y="4411779"/>
            <a:ext cx="1873529" cy="3019283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/>
          <p:nvPr/>
        </p:nvSpPr>
        <p:spPr>
          <a:xfrm rot="5400000">
            <a:off x="10075741" y="4741031"/>
            <a:ext cx="2385865" cy="1846653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 rot="5400000">
            <a:off x="7837595" y="4479235"/>
            <a:ext cx="1789007" cy="2968880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 rot="5400000">
            <a:off x="9136258" y="3802463"/>
            <a:ext cx="2121767" cy="3989715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8"/>
          <p:cNvSpPr/>
          <p:nvPr/>
        </p:nvSpPr>
        <p:spPr>
          <a:xfrm rot="5400000">
            <a:off x="9066136" y="4830590"/>
            <a:ext cx="1951228" cy="2103969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5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29" name="Google Shape;529;p15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0" name="Google Shape;530;p15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2" name="Google Shape;532;p15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3" name="Google Shape;533;p15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4" name="Google Shape;534;p15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5" name="Google Shape;535;p15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7" name="Google Shape;537;p15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8" name="Google Shape;538;p15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9" name="Google Shape;539;p15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5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5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5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5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5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5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5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5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5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5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4" name="Google Shape;554;p16"/>
          <p:cNvSpPr/>
          <p:nvPr/>
        </p:nvSpPr>
        <p:spPr>
          <a:xfrm rot="10800000" flipH="1">
            <a:off x="2" y="3231033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6"/>
          <p:cNvSpPr/>
          <p:nvPr/>
        </p:nvSpPr>
        <p:spPr>
          <a:xfrm rot="10800000" flipH="1">
            <a:off x="2" y="3609958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6"/>
          <p:cNvSpPr/>
          <p:nvPr/>
        </p:nvSpPr>
        <p:spPr>
          <a:xfrm rot="10800000" flipH="1">
            <a:off x="2" y="4855116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6"/>
          <p:cNvSpPr/>
          <p:nvPr/>
        </p:nvSpPr>
        <p:spPr>
          <a:xfrm rot="10800000" flipH="1">
            <a:off x="2" y="2420830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6"/>
          <p:cNvSpPr/>
          <p:nvPr/>
        </p:nvSpPr>
        <p:spPr>
          <a:xfrm rot="10800000" flipH="1">
            <a:off x="2" y="235736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6"/>
          <p:cNvSpPr/>
          <p:nvPr/>
        </p:nvSpPr>
        <p:spPr>
          <a:xfrm rot="10800000" flipH="1">
            <a:off x="2" y="1763149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6"/>
          <p:cNvSpPr/>
          <p:nvPr/>
        </p:nvSpPr>
        <p:spPr>
          <a:xfrm rot="10800000">
            <a:off x="2" y="82733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3" name="Google Shape;563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17"/>
          <p:cNvSpPr/>
          <p:nvPr/>
        </p:nvSpPr>
        <p:spPr>
          <a:xfrm rot="10800000">
            <a:off x="11099802" y="3154533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7"/>
          <p:cNvSpPr/>
          <p:nvPr/>
        </p:nvSpPr>
        <p:spPr>
          <a:xfrm rot="10800000">
            <a:off x="11322193" y="3533458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7"/>
          <p:cNvSpPr/>
          <p:nvPr/>
        </p:nvSpPr>
        <p:spPr>
          <a:xfrm rot="10800000">
            <a:off x="11402917" y="4778616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7"/>
          <p:cNvSpPr/>
          <p:nvPr/>
        </p:nvSpPr>
        <p:spPr>
          <a:xfrm rot="10800000">
            <a:off x="11528180" y="2344330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7"/>
          <p:cNvSpPr/>
          <p:nvPr/>
        </p:nvSpPr>
        <p:spPr>
          <a:xfrm rot="10800000">
            <a:off x="11184014" y="159236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7"/>
          <p:cNvSpPr/>
          <p:nvPr/>
        </p:nvSpPr>
        <p:spPr>
          <a:xfrm rot="10800000">
            <a:off x="11384570" y="1686649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7"/>
          <p:cNvSpPr/>
          <p:nvPr/>
        </p:nvSpPr>
        <p:spPr>
          <a:xfrm rot="10800000" flipH="1">
            <a:off x="11229998" y="6233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13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 txBox="1">
            <a:spLocks noGrp="1"/>
          </p:cNvSpPr>
          <p:nvPr>
            <p:ph type="subTitle" idx="1"/>
          </p:nvPr>
        </p:nvSpPr>
        <p:spPr>
          <a:xfrm>
            <a:off x="2969438" y="33442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73" name="Google Shape;573;p18"/>
          <p:cNvSpPr txBox="1">
            <a:spLocks noGrp="1"/>
          </p:cNvSpPr>
          <p:nvPr>
            <p:ph type="title"/>
          </p:nvPr>
        </p:nvSpPr>
        <p:spPr>
          <a:xfrm>
            <a:off x="2969438" y="2411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4" name="Google Shape;574;p18"/>
          <p:cNvSpPr txBox="1">
            <a:spLocks noGrp="1"/>
          </p:cNvSpPr>
          <p:nvPr>
            <p:ph type="body" idx="2"/>
          </p:nvPr>
        </p:nvSpPr>
        <p:spPr>
          <a:xfrm>
            <a:off x="2969488" y="42090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18"/>
          <p:cNvSpPr/>
          <p:nvPr/>
        </p:nvSpPr>
        <p:spPr>
          <a:xfrm rot="-5400000" flipH="1">
            <a:off x="571351" y="-568845"/>
            <a:ext cx="2391606" cy="3530123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6" name="Google Shape;576;p18"/>
          <p:cNvGrpSpPr/>
          <p:nvPr/>
        </p:nvGrpSpPr>
        <p:grpSpPr>
          <a:xfrm rot="-5400000" flipH="1">
            <a:off x="3139110" y="1214325"/>
            <a:ext cx="557907" cy="546809"/>
            <a:chOff x="2343913" y="3077625"/>
            <a:chExt cx="435831" cy="427161"/>
          </a:xfrm>
        </p:grpSpPr>
        <p:sp>
          <p:nvSpPr>
            <p:cNvPr id="577" name="Google Shape;577;p18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18"/>
          <p:cNvGrpSpPr/>
          <p:nvPr/>
        </p:nvGrpSpPr>
        <p:grpSpPr>
          <a:xfrm rot="-5400000" flipH="1">
            <a:off x="3065015" y="1268332"/>
            <a:ext cx="557784" cy="546809"/>
            <a:chOff x="2386148" y="3019695"/>
            <a:chExt cx="435735" cy="427161"/>
          </a:xfrm>
        </p:grpSpPr>
        <p:sp>
          <p:nvSpPr>
            <p:cNvPr id="649" name="Google Shape;649;p18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18"/>
          <p:cNvSpPr/>
          <p:nvPr/>
        </p:nvSpPr>
        <p:spPr>
          <a:xfrm rot="-5400000" flipH="1">
            <a:off x="721243" y="-732867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8"/>
          <p:cNvSpPr/>
          <p:nvPr/>
        </p:nvSpPr>
        <p:spPr>
          <a:xfrm rot="-5400000" flipH="1">
            <a:off x="-96210" y="84590"/>
            <a:ext cx="2088836" cy="1920486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8"/>
          <p:cNvSpPr/>
          <p:nvPr/>
        </p:nvSpPr>
        <p:spPr>
          <a:xfrm rot="-5400000" flipH="1">
            <a:off x="2094789" y="-519412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8"/>
          <p:cNvSpPr/>
          <p:nvPr/>
        </p:nvSpPr>
        <p:spPr>
          <a:xfrm rot="-5400000" flipH="1">
            <a:off x="3705085" y="-592141"/>
            <a:ext cx="2307776" cy="3492885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8"/>
          <p:cNvSpPr/>
          <p:nvPr/>
        </p:nvSpPr>
        <p:spPr>
          <a:xfrm rot="-5400000" flipH="1">
            <a:off x="3457442" y="-16275"/>
            <a:ext cx="2107188" cy="2140565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8"/>
          <p:cNvSpPr/>
          <p:nvPr/>
        </p:nvSpPr>
        <p:spPr>
          <a:xfrm rot="5400000" flipH="1">
            <a:off x="5294525" y="139754"/>
            <a:ext cx="2263233" cy="1984548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8"/>
          <p:cNvSpPr/>
          <p:nvPr/>
        </p:nvSpPr>
        <p:spPr>
          <a:xfrm rot="5400000" flipH="1">
            <a:off x="6769386" y="-427650"/>
            <a:ext cx="2171718" cy="3027125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8"/>
          <p:cNvSpPr/>
          <p:nvPr/>
        </p:nvSpPr>
        <p:spPr>
          <a:xfrm rot="5400000" flipH="1">
            <a:off x="9895275" y="457882"/>
            <a:ext cx="2766220" cy="185128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8"/>
          <p:cNvSpPr/>
          <p:nvPr/>
        </p:nvSpPr>
        <p:spPr>
          <a:xfrm rot="5400000" flipH="1">
            <a:off x="7699498" y="-451355"/>
            <a:ext cx="2073744" cy="2976592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8"/>
          <p:cNvSpPr/>
          <p:nvPr/>
        </p:nvSpPr>
        <p:spPr>
          <a:xfrm rot="5400000" flipH="1">
            <a:off x="8974253" y="-770301"/>
            <a:ext cx="2459466" cy="4000077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8"/>
          <p:cNvSpPr/>
          <p:nvPr/>
        </p:nvSpPr>
        <p:spPr>
          <a:xfrm rot="5400000" flipH="1">
            <a:off x="8917983" y="76214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8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8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8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8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8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8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8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8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8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8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8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8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18750" y="42136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2"/>
          <p:cNvSpPr txBox="1">
            <a:spLocks noGrp="1"/>
          </p:cNvSpPr>
          <p:nvPr>
            <p:ph type="title"/>
          </p:nvPr>
        </p:nvSpPr>
        <p:spPr>
          <a:xfrm>
            <a:off x="2055188" y="2205425"/>
            <a:ext cx="80988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Century Gothic" panose="020B0502020202020204" pitchFamily="34" charset="0"/>
              </a:rPr>
              <a:t>Neobvezni</a:t>
            </a:r>
            <a:r>
              <a:rPr lang="en" sz="4000" dirty="0">
                <a:latin typeface="Century Gothic" panose="020B0502020202020204" pitchFamily="34" charset="0"/>
              </a:rPr>
              <a:t> </a:t>
            </a:r>
            <a:r>
              <a:rPr lang="en" sz="4000" dirty="0" err="1">
                <a:latin typeface="Century Gothic" panose="020B0502020202020204" pitchFamily="34" charset="0"/>
              </a:rPr>
              <a:t>izbirni</a:t>
            </a:r>
            <a:r>
              <a:rPr lang="en" sz="4000" dirty="0">
                <a:latin typeface="Century Gothic" panose="020B0502020202020204" pitchFamily="34" charset="0"/>
              </a:rPr>
              <a:t> </a:t>
            </a:r>
            <a:r>
              <a:rPr lang="en" sz="4000" dirty="0" err="1">
                <a:latin typeface="Century Gothic" panose="020B0502020202020204" pitchFamily="34" charset="0"/>
              </a:rPr>
              <a:t>predmet</a:t>
            </a:r>
            <a:r>
              <a:rPr lang="en" sz="4000" dirty="0">
                <a:latin typeface="Century Gothic" panose="020B0502020202020204" pitchFamily="34" charset="0"/>
              </a:rPr>
              <a:t>: </a:t>
            </a:r>
            <a:r>
              <a:rPr lang="en" sz="6600" dirty="0">
                <a:latin typeface="Century Gothic" panose="020B0502020202020204" pitchFamily="34" charset="0"/>
              </a:rPr>
              <a:t>UMETNOST  </a:t>
            </a:r>
            <a:endParaRPr sz="6600" dirty="0">
              <a:latin typeface="Century Gothic" panose="020B0502020202020204" pitchFamily="34" charset="0"/>
            </a:endParaRPr>
          </a:p>
        </p:txBody>
      </p:sp>
      <p:sp>
        <p:nvSpPr>
          <p:cNvPr id="930" name="Google Shape;930;p22"/>
          <p:cNvSpPr txBox="1">
            <a:spLocks noGrp="1"/>
          </p:cNvSpPr>
          <p:nvPr>
            <p:ph type="subTitle" idx="1"/>
          </p:nvPr>
        </p:nvSpPr>
        <p:spPr>
          <a:xfrm>
            <a:off x="414638" y="3610524"/>
            <a:ext cx="11379900" cy="123059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entury Gothic" panose="020B0502020202020204" pitchFamily="34" charset="0"/>
              </a:rPr>
              <a:t>Šolsko</a:t>
            </a:r>
            <a:r>
              <a:rPr lang="en" dirty="0">
                <a:latin typeface="Century Gothic" panose="020B0502020202020204" pitchFamily="34" charset="0"/>
              </a:rPr>
              <a:t> </a:t>
            </a:r>
            <a:r>
              <a:rPr lang="en" dirty="0" err="1">
                <a:latin typeface="Century Gothic" panose="020B0502020202020204" pitchFamily="34" charset="0"/>
              </a:rPr>
              <a:t>leto</a:t>
            </a:r>
            <a:r>
              <a:rPr lang="en" dirty="0">
                <a:latin typeface="Century Gothic" panose="020B0502020202020204" pitchFamily="34" charset="0"/>
              </a:rPr>
              <a:t> 2022/23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Century Gothic" panose="020B0502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entury Gothic" panose="020B0502020202020204" pitchFamily="34" charset="0"/>
              </a:rPr>
              <a:t>Senja</a:t>
            </a:r>
            <a:r>
              <a:rPr lang="en" dirty="0">
                <a:latin typeface="Century Gothic" panose="020B0502020202020204" pitchFamily="34" charset="0"/>
              </a:rPr>
              <a:t> </a:t>
            </a:r>
            <a:r>
              <a:rPr lang="en" dirty="0" err="1">
                <a:latin typeface="Century Gothic" panose="020B0502020202020204" pitchFamily="34" charset="0"/>
              </a:rPr>
              <a:t>Školc</a:t>
            </a:r>
            <a:r>
              <a:rPr lang="en" dirty="0">
                <a:latin typeface="Century Gothic" panose="020B0502020202020204" pitchFamily="34" charset="0"/>
              </a:rPr>
              <a:t> </a:t>
            </a:r>
            <a:r>
              <a:rPr lang="en" dirty="0" err="1">
                <a:latin typeface="Century Gothic" panose="020B0502020202020204" pitchFamily="34" charset="0"/>
              </a:rPr>
              <a:t>Sušnik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8"/>
          <p:cNvSpPr/>
          <p:nvPr/>
        </p:nvSpPr>
        <p:spPr>
          <a:xfrm rot="5400000">
            <a:off x="26518" y="1259050"/>
            <a:ext cx="4113399" cy="383632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38"/>
          <p:cNvSpPr/>
          <p:nvPr/>
        </p:nvSpPr>
        <p:spPr>
          <a:xfrm rot="5400000">
            <a:off x="548950" y="819324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38"/>
          <p:cNvSpPr txBox="1">
            <a:spLocks noGrp="1"/>
          </p:cNvSpPr>
          <p:nvPr>
            <p:ph type="title"/>
          </p:nvPr>
        </p:nvSpPr>
        <p:spPr>
          <a:xfrm>
            <a:off x="5825800" y="22697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UMETNOST – DELO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129" name="Google Shape;1129;p38"/>
          <p:cNvSpPr txBox="1">
            <a:spLocks noGrp="1"/>
          </p:cNvSpPr>
          <p:nvPr>
            <p:ph type="body" idx="1"/>
          </p:nvPr>
        </p:nvSpPr>
        <p:spPr>
          <a:xfrm>
            <a:off x="5825900" y="3194225"/>
            <a:ext cx="5581500" cy="204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Ogledali si bomo film, se pogovorili o tem, kaj vse je potrebno narediti preden se sploh prične snemanje filma, kdo vse sodeluje pri snemanju, skušali bomo napisati scenarij za kratek film ali skeč.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7"/>
          <p:cNvSpPr/>
          <p:nvPr/>
        </p:nvSpPr>
        <p:spPr>
          <a:xfrm rot="5400000">
            <a:off x="5896968" y="1054112"/>
            <a:ext cx="4113399" cy="383632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37"/>
          <p:cNvSpPr/>
          <p:nvPr/>
        </p:nvSpPr>
        <p:spPr>
          <a:xfrm rot="5400000">
            <a:off x="6419400" y="614387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37"/>
          <p:cNvSpPr txBox="1">
            <a:spLocks noGrp="1"/>
          </p:cNvSpPr>
          <p:nvPr>
            <p:ph type="title"/>
          </p:nvPr>
        </p:nvSpPr>
        <p:spPr>
          <a:xfrm>
            <a:off x="949000" y="1964975"/>
            <a:ext cx="5395356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UMETNOST– DELO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116" name="Google Shape;1116;p37"/>
          <p:cNvSpPr txBox="1">
            <a:spLocks noGrp="1"/>
          </p:cNvSpPr>
          <p:nvPr>
            <p:ph type="body" idx="1"/>
          </p:nvPr>
        </p:nvSpPr>
        <p:spPr>
          <a:xfrm>
            <a:off x="948850" y="3088300"/>
            <a:ext cx="5581500" cy="193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Sodelovali in pomagali bomo pri pripravi šolskih proslav (dan samostojnosti in enotnosti, Prešernov dan, dan državnosti), tako da bomo nastopili s svojo točko ali napisali scenarij za proslavo ali pomagali pri pripravi scene ... 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endParaRPr lang="sl-SI" dirty="0"/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64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3"/>
          <p:cNvSpPr/>
          <p:nvPr/>
        </p:nvSpPr>
        <p:spPr>
          <a:xfrm rot="5400000">
            <a:off x="6193369" y="1017975"/>
            <a:ext cx="5097932" cy="4643842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23"/>
          <p:cNvSpPr txBox="1">
            <a:spLocks noGrp="1"/>
          </p:cNvSpPr>
          <p:nvPr>
            <p:ph type="title"/>
          </p:nvPr>
        </p:nvSpPr>
        <p:spPr>
          <a:xfrm>
            <a:off x="1595950" y="155355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Century Gothic" panose="020B0502020202020204" pitchFamily="34" charset="0"/>
              </a:rPr>
              <a:t>UMETNOST – </a:t>
            </a:r>
            <a:r>
              <a:rPr lang="en" sz="3200" dirty="0">
                <a:latin typeface="Century Gothic" panose="020B0502020202020204" pitchFamily="34" charset="0"/>
              </a:rPr>
              <a:t>PREDVIDENI STROŠKI</a:t>
            </a:r>
            <a:endParaRPr sz="3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37" name="Google Shape;937;p23"/>
          <p:cNvSpPr txBox="1">
            <a:spLocks noGrp="1"/>
          </p:cNvSpPr>
          <p:nvPr>
            <p:ph type="body" idx="1"/>
          </p:nvPr>
        </p:nvSpPr>
        <p:spPr>
          <a:xfrm>
            <a:off x="1595925" y="295785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Vstopnina za muzej ali galerijo, vstopnici za predstavo in ogled filma, urbana za mestni avtobus (prevoz).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939" name="Google Shape;939;p23"/>
          <p:cNvSpPr/>
          <p:nvPr/>
        </p:nvSpPr>
        <p:spPr>
          <a:xfrm rot="5400000" flipH="1">
            <a:off x="7106193" y="3955146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3"/>
          <p:cNvSpPr/>
          <p:nvPr/>
        </p:nvSpPr>
        <p:spPr>
          <a:xfrm rot="-5400000">
            <a:off x="8187139" y="4374620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23"/>
          <p:cNvSpPr/>
          <p:nvPr/>
        </p:nvSpPr>
        <p:spPr>
          <a:xfrm rot="5400000">
            <a:off x="9697658" y="4672389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32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9"/>
          <p:cNvSpPr txBox="1">
            <a:spLocks noGrp="1"/>
          </p:cNvSpPr>
          <p:nvPr>
            <p:ph type="title"/>
          </p:nvPr>
        </p:nvSpPr>
        <p:spPr>
          <a:xfrm>
            <a:off x="3305225" y="2639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UMETNOST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140" name="Google Shape;1140;p39"/>
          <p:cNvSpPr txBox="1">
            <a:spLocks noGrp="1"/>
          </p:cNvSpPr>
          <p:nvPr>
            <p:ph type="subTitle" idx="1"/>
          </p:nvPr>
        </p:nvSpPr>
        <p:spPr>
          <a:xfrm>
            <a:off x="3305225" y="3677247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b="0" dirty="0">
                <a:latin typeface="Century Gothic" panose="020B0502020202020204" pitchFamily="34" charset="0"/>
              </a:rPr>
              <a:t>Skratka, upam, da bomo sooblikovali predmet umetnost, predvsem pa ob tem uživali in se lepo imeli.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b="0">
                <a:latin typeface="Century Gothic" panose="020B0502020202020204" pitchFamily="34" charset="0"/>
              </a:rPr>
              <a:t>VELIKI IN MALI LJUBITELJI UMETNOSTI! </a:t>
            </a:r>
            <a:endParaRPr b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3"/>
          <p:cNvSpPr/>
          <p:nvPr/>
        </p:nvSpPr>
        <p:spPr>
          <a:xfrm rot="5400000">
            <a:off x="6193369" y="1017975"/>
            <a:ext cx="5097932" cy="4643842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23"/>
          <p:cNvSpPr txBox="1">
            <a:spLocks noGrp="1"/>
          </p:cNvSpPr>
          <p:nvPr>
            <p:ph type="title"/>
          </p:nvPr>
        </p:nvSpPr>
        <p:spPr>
          <a:xfrm>
            <a:off x="1595950" y="155355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UMETNOST</a:t>
            </a:r>
            <a:endParaRPr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37" name="Google Shape;937;p23"/>
          <p:cNvSpPr txBox="1">
            <a:spLocks noGrp="1"/>
          </p:cNvSpPr>
          <p:nvPr>
            <p:ph type="body" idx="1"/>
          </p:nvPr>
        </p:nvSpPr>
        <p:spPr>
          <a:xfrm>
            <a:off x="1595925" y="295785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OBSEG: 6. razred: 35 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Predmet se izvaja eno šolsko uro na teden.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939" name="Google Shape;939;p23"/>
          <p:cNvSpPr/>
          <p:nvPr/>
        </p:nvSpPr>
        <p:spPr>
          <a:xfrm rot="5400000" flipH="1">
            <a:off x="7106193" y="3955146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3"/>
          <p:cNvSpPr/>
          <p:nvPr/>
        </p:nvSpPr>
        <p:spPr>
          <a:xfrm rot="-5400000">
            <a:off x="8187139" y="4374620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23"/>
          <p:cNvSpPr/>
          <p:nvPr/>
        </p:nvSpPr>
        <p:spPr>
          <a:xfrm rot="5400000">
            <a:off x="9697658" y="4672389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6"/>
          <p:cNvSpPr txBox="1">
            <a:spLocks noGrp="1"/>
          </p:cNvSpPr>
          <p:nvPr>
            <p:ph type="title"/>
          </p:nvPr>
        </p:nvSpPr>
        <p:spPr>
          <a:xfrm>
            <a:off x="756810" y="898175"/>
            <a:ext cx="10739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UMETNOST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972" name="Google Shape;972;p26"/>
          <p:cNvSpPr txBox="1">
            <a:spLocks noGrp="1"/>
          </p:cNvSpPr>
          <p:nvPr>
            <p:ph type="body" idx="1"/>
          </p:nvPr>
        </p:nvSpPr>
        <p:spPr>
          <a:xfrm>
            <a:off x="756800" y="2349525"/>
            <a:ext cx="10739400" cy="19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OCENJEVANJE: Po </a:t>
            </a:r>
            <a:r>
              <a:rPr lang="en-GB" dirty="0" err="1">
                <a:latin typeface="Century Gothic" panose="020B0502020202020204" pitchFamily="34" charset="0"/>
              </a:rPr>
              <a:t>Pravilniku</a:t>
            </a:r>
            <a:r>
              <a:rPr lang="en-GB" dirty="0">
                <a:latin typeface="Century Gothic" panose="020B0502020202020204" pitchFamily="34" charset="0"/>
              </a:rPr>
              <a:t> o </a:t>
            </a:r>
            <a:r>
              <a:rPr lang="en-GB" dirty="0" err="1">
                <a:latin typeface="Century Gothic" panose="020B0502020202020204" pitchFamily="34" charset="0"/>
              </a:rPr>
              <a:t>preverjanju</a:t>
            </a:r>
            <a:r>
              <a:rPr lang="en-GB" dirty="0">
                <a:latin typeface="Century Gothic" panose="020B0502020202020204" pitchFamily="34" charset="0"/>
              </a:rPr>
              <a:t> in </a:t>
            </a:r>
            <a:r>
              <a:rPr lang="en-GB" dirty="0" err="1">
                <a:latin typeface="Century Gothic" panose="020B0502020202020204" pitchFamily="34" charset="0"/>
              </a:rPr>
              <a:t>ocenjevanju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znanja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ter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napredovanju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učencev</a:t>
            </a:r>
            <a:r>
              <a:rPr lang="en-GB" dirty="0">
                <a:latin typeface="Century Gothic" panose="020B0502020202020204" pitchFamily="34" charset="0"/>
              </a:rPr>
              <a:t> v </a:t>
            </a:r>
            <a:r>
              <a:rPr lang="en-GB" dirty="0" err="1">
                <a:latin typeface="Century Gothic" panose="020B0502020202020204" pitchFamily="34" charset="0"/>
              </a:rPr>
              <a:t>osnovni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šoli</a:t>
            </a:r>
            <a:r>
              <a:rPr lang="en-GB" dirty="0">
                <a:latin typeface="Century Gothic" panose="020B0502020202020204" pitchFamily="34" charset="0"/>
              </a:rPr>
              <a:t>: </a:t>
            </a:r>
            <a:r>
              <a:rPr lang="en-GB" dirty="0" err="1">
                <a:latin typeface="Century Gothic" panose="020B0502020202020204" pitchFamily="34" charset="0"/>
              </a:rPr>
              <a:t>pri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predmetih</a:t>
            </a:r>
            <a:r>
              <a:rPr lang="en-GB" dirty="0">
                <a:latin typeface="Century Gothic" panose="020B0502020202020204" pitchFamily="34" charset="0"/>
              </a:rPr>
              <a:t>, za </a:t>
            </a:r>
            <a:r>
              <a:rPr lang="en-GB" dirty="0" err="1">
                <a:latin typeface="Century Gothic" panose="020B0502020202020204" pitchFamily="34" charset="0"/>
              </a:rPr>
              <a:t>katere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sta</a:t>
            </a:r>
            <a:r>
              <a:rPr lang="en-GB" dirty="0">
                <a:latin typeface="Century Gothic" panose="020B0502020202020204" pitchFamily="34" charset="0"/>
              </a:rPr>
              <a:t> s </a:t>
            </a:r>
            <a:r>
              <a:rPr lang="en-GB" dirty="0" err="1">
                <a:latin typeface="Century Gothic" panose="020B0502020202020204" pitchFamily="34" charset="0"/>
              </a:rPr>
              <a:t>predmetnikom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določeni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največ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dve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uri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tedensko</a:t>
            </a:r>
            <a:r>
              <a:rPr lang="en-GB" dirty="0">
                <a:latin typeface="Century Gothic" panose="020B0502020202020204" pitchFamily="34" charset="0"/>
              </a:rPr>
              <a:t>, se </a:t>
            </a:r>
            <a:r>
              <a:rPr lang="en-GB" dirty="0" err="1">
                <a:latin typeface="Century Gothic" panose="020B0502020202020204" pitchFamily="34" charset="0"/>
              </a:rPr>
              <a:t>znanje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učencev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oceni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najmanj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trikrat</a:t>
            </a:r>
            <a:r>
              <a:rPr lang="en-GB" dirty="0">
                <a:latin typeface="Century Gothic" panose="020B0502020202020204" pitchFamily="34" charset="0"/>
              </a:rPr>
              <a:t> v </a:t>
            </a:r>
            <a:r>
              <a:rPr lang="en-GB" dirty="0" err="1">
                <a:latin typeface="Century Gothic" panose="020B0502020202020204" pitchFamily="34" charset="0"/>
              </a:rPr>
              <a:t>šolskem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letu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pri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čemer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večina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ocen</a:t>
            </a:r>
            <a:r>
              <a:rPr lang="en-GB" dirty="0">
                <a:latin typeface="Century Gothic" panose="020B0502020202020204" pitchFamily="34" charset="0"/>
              </a:rPr>
              <a:t> ne </a:t>
            </a:r>
            <a:r>
              <a:rPr lang="en-GB" dirty="0" err="1">
                <a:latin typeface="Century Gothic" panose="020B0502020202020204" pitchFamily="34" charset="0"/>
              </a:rPr>
              <a:t>sme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biti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pridobljena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podlagi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pisnih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izdelkov</a:t>
            </a:r>
            <a:r>
              <a:rPr lang="en-GB" dirty="0">
                <a:latin typeface="Century Gothic" panose="020B0502020202020204" pitchFamily="34" charset="0"/>
              </a:rPr>
              <a:t> (to </a:t>
            </a:r>
            <a:r>
              <a:rPr lang="en-GB" dirty="0" err="1">
                <a:latin typeface="Century Gothic" panose="020B0502020202020204" pitchFamily="34" charset="0"/>
              </a:rPr>
              <a:t>pri</a:t>
            </a:r>
            <a:r>
              <a:rPr lang="en-GB" dirty="0">
                <a:latin typeface="Century Gothic" panose="020B0502020202020204" pitchFamily="34" charset="0"/>
              </a:rPr>
              <a:t> UMETNOSTI </a:t>
            </a:r>
            <a:r>
              <a:rPr lang="en-GB" dirty="0" err="1">
                <a:latin typeface="Century Gothic" panose="020B0502020202020204" pitchFamily="34" charset="0"/>
              </a:rPr>
              <a:t>pomeni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najmanj</a:t>
            </a:r>
            <a:r>
              <a:rPr lang="en-GB" dirty="0">
                <a:latin typeface="Century Gothic" panose="020B0502020202020204" pitchFamily="34" charset="0"/>
              </a:rPr>
              <a:t> tri </a:t>
            </a:r>
            <a:r>
              <a:rPr lang="en-GB" dirty="0" err="1">
                <a:latin typeface="Century Gothic" panose="020B0502020202020204" pitchFamily="34" charset="0"/>
              </a:rPr>
              <a:t>ustne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ocene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ki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bodo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preverjale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izvajanje</a:t>
            </a:r>
            <a:r>
              <a:rPr lang="en-GB" dirty="0">
                <a:latin typeface="Century Gothic" panose="020B0502020202020204" pitchFamily="34" charset="0"/>
              </a:rPr>
              <a:t> in </a:t>
            </a:r>
            <a:r>
              <a:rPr lang="en-GB" dirty="0" err="1">
                <a:latin typeface="Century Gothic" panose="020B0502020202020204" pitchFamily="34" charset="0"/>
              </a:rPr>
              <a:t>ustvarjanje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pri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predmetu</a:t>
            </a:r>
            <a:r>
              <a:rPr lang="en-GB" dirty="0">
                <a:latin typeface="Century Gothic" panose="020B0502020202020204" pitchFamily="34" charset="0"/>
              </a:rPr>
              <a:t>).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4"/>
          <p:cNvSpPr/>
          <p:nvPr/>
        </p:nvSpPr>
        <p:spPr>
          <a:xfrm>
            <a:off x="288122" y="1412339"/>
            <a:ext cx="1997303" cy="1820823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4"/>
          <p:cNvSpPr/>
          <p:nvPr/>
        </p:nvSpPr>
        <p:spPr>
          <a:xfrm rot="3308448">
            <a:off x="2720042" y="1347718"/>
            <a:ext cx="1999666" cy="1820904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4"/>
          <p:cNvSpPr/>
          <p:nvPr/>
        </p:nvSpPr>
        <p:spPr>
          <a:xfrm rot="7351256">
            <a:off x="5021712" y="1276159"/>
            <a:ext cx="1999666" cy="182230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4"/>
          <p:cNvSpPr/>
          <p:nvPr/>
        </p:nvSpPr>
        <p:spPr>
          <a:xfrm rot="-10615144">
            <a:off x="7494116" y="1319149"/>
            <a:ext cx="2000194" cy="18232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4"/>
          <p:cNvSpPr/>
          <p:nvPr/>
        </p:nvSpPr>
        <p:spPr>
          <a:xfrm rot="-6715307">
            <a:off x="9806630" y="1346050"/>
            <a:ext cx="2000498" cy="182051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4"/>
          <p:cNvSpPr txBox="1">
            <a:spLocks noGrp="1"/>
          </p:cNvSpPr>
          <p:nvPr>
            <p:ph type="title"/>
          </p:nvPr>
        </p:nvSpPr>
        <p:spPr>
          <a:xfrm>
            <a:off x="415600" y="387342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dirty="0">
                <a:latin typeface="Century Gothic" panose="020B0502020202020204" pitchFamily="34" charset="0"/>
              </a:rPr>
              <a:t>UMETNOST – TEME V 6. RAZREDU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1064" name="Google Shape;1064;p34"/>
          <p:cNvSpPr txBox="1">
            <a:spLocks noGrp="1"/>
          </p:cNvSpPr>
          <p:nvPr>
            <p:ph type="subTitle" idx="1"/>
          </p:nvPr>
        </p:nvSpPr>
        <p:spPr>
          <a:xfrm>
            <a:off x="415600" y="1926532"/>
            <a:ext cx="1997700" cy="60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FILM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065" name="Google Shape;1065;p34"/>
          <p:cNvSpPr txBox="1">
            <a:spLocks noGrp="1"/>
          </p:cNvSpPr>
          <p:nvPr>
            <p:ph type="body" idx="7"/>
          </p:nvPr>
        </p:nvSpPr>
        <p:spPr>
          <a:xfrm>
            <a:off x="2775375" y="33910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sz="1400" dirty="0">
                <a:latin typeface="Century Gothic" panose="020B0502020202020204" pitchFamily="34" charset="0"/>
              </a:rPr>
              <a:t>Učenci: spoznavajo osnovne strukture gledališča in dramskega besedila, usvajajo osnovna igralska izrazna sredstva in uporabo različnih lutkovnih tehnik ...</a:t>
            </a:r>
          </a:p>
        </p:txBody>
      </p:sp>
      <p:sp>
        <p:nvSpPr>
          <p:cNvPr id="1066" name="Google Shape;1066;p34"/>
          <p:cNvSpPr txBox="1">
            <a:spLocks noGrp="1"/>
          </p:cNvSpPr>
          <p:nvPr>
            <p:ph type="subTitle" idx="2"/>
          </p:nvPr>
        </p:nvSpPr>
        <p:spPr>
          <a:xfrm>
            <a:off x="2775377" y="1553996"/>
            <a:ext cx="1997700" cy="167916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GLEDALIŠKA DEJAVNOST (drama, lutke)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067" name="Google Shape;1067;p34"/>
          <p:cNvSpPr txBox="1">
            <a:spLocks noGrp="1"/>
          </p:cNvSpPr>
          <p:nvPr>
            <p:ph type="body" idx="8"/>
          </p:nvPr>
        </p:nvSpPr>
        <p:spPr>
          <a:xfrm>
            <a:off x="5135150" y="33910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sz="1400" dirty="0">
                <a:latin typeface="Century Gothic" panose="020B0502020202020204" pitchFamily="34" charset="0"/>
              </a:rPr>
              <a:t>Učenci: berejo, pišejo in predstavljajo vrstno/zvrstna besedila, jih vrednotijo in utemeljujejo svoje stališče, ustvarjajo raznovrstna besedila in jih objavljajo v različnih medijih ...</a:t>
            </a:r>
          </a:p>
        </p:txBody>
      </p:sp>
      <p:sp>
        <p:nvSpPr>
          <p:cNvPr id="1068" name="Google Shape;1068;p34"/>
          <p:cNvSpPr txBox="1">
            <a:spLocks noGrp="1"/>
          </p:cNvSpPr>
          <p:nvPr>
            <p:ph type="subTitle" idx="3"/>
          </p:nvPr>
        </p:nvSpPr>
        <p:spPr>
          <a:xfrm>
            <a:off x="4806232" y="1680868"/>
            <a:ext cx="2430625" cy="1332034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LITERARNA USTVARJALNOST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069" name="Google Shape;1069;p34"/>
          <p:cNvSpPr txBox="1">
            <a:spLocks noGrp="1"/>
          </p:cNvSpPr>
          <p:nvPr>
            <p:ph type="body" idx="9"/>
          </p:nvPr>
        </p:nvSpPr>
        <p:spPr>
          <a:xfrm>
            <a:off x="7494925" y="33910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sz="1400" dirty="0">
                <a:latin typeface="Century Gothic" panose="020B0502020202020204" pitchFamily="34" charset="0"/>
              </a:rPr>
              <a:t>Učenci: se ustvarjalno izražajo z likovnimi materiali in orodji, besedno interpretirajo likovna dela umetnikov ...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1070" name="Google Shape;1070;p34"/>
          <p:cNvSpPr txBox="1">
            <a:spLocks noGrp="1"/>
          </p:cNvSpPr>
          <p:nvPr>
            <p:ph type="subTitle" idx="4"/>
          </p:nvPr>
        </p:nvSpPr>
        <p:spPr>
          <a:xfrm>
            <a:off x="7131627" y="1685703"/>
            <a:ext cx="2513840" cy="1399768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LIKOVNA USTVARJALNOST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071" name="Google Shape;1071;p34"/>
          <p:cNvSpPr txBox="1">
            <a:spLocks noGrp="1"/>
          </p:cNvSpPr>
          <p:nvPr>
            <p:ph type="subTitle" idx="5"/>
          </p:nvPr>
        </p:nvSpPr>
        <p:spPr>
          <a:xfrm>
            <a:off x="9541862" y="1685703"/>
            <a:ext cx="2435753" cy="89617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GLASBENA USTVARJALNOST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072" name="Google Shape;1072;p34"/>
          <p:cNvSpPr txBox="1">
            <a:spLocks noGrp="1"/>
          </p:cNvSpPr>
          <p:nvPr>
            <p:ph type="body" idx="6"/>
          </p:nvPr>
        </p:nvSpPr>
        <p:spPr>
          <a:xfrm>
            <a:off x="404311" y="3334583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00"/>
              </a:spcAft>
              <a:buNone/>
            </a:pPr>
            <a:r>
              <a:rPr lang="sl-SI" sz="1400" dirty="0"/>
              <a:t> </a:t>
            </a:r>
            <a:r>
              <a:rPr lang="sl-SI" sz="1400" dirty="0">
                <a:latin typeface="Century Gothic" panose="020B0502020202020204" pitchFamily="34" charset="0"/>
              </a:rPr>
              <a:t>Učenci: spoznavajo osnove filmske tehnike, animacije, montaže in zvočne opreme, usvajajo osnove pisanja scenarija, snemajo kratke igrane, dokumentarne ali animirane filme ...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073" name="Google Shape;1073;p34"/>
          <p:cNvSpPr txBox="1">
            <a:spLocks noGrp="1"/>
          </p:cNvSpPr>
          <p:nvPr>
            <p:ph type="body" idx="13"/>
          </p:nvPr>
        </p:nvSpPr>
        <p:spPr>
          <a:xfrm>
            <a:off x="9854700" y="3391025"/>
            <a:ext cx="1997700" cy="284044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sz="1400" dirty="0">
                <a:latin typeface="Century Gothic" panose="020B0502020202020204" pitchFamily="34" charset="0"/>
              </a:rPr>
              <a:t>Učenci: oblikujejo in poustvarjajo glasbeno ali z glasbo povezano predstavo,  zvočno  eksperimentirajo, izražajo lastne glasbene zamisli ...</a:t>
            </a:r>
            <a:endParaRPr sz="1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58;p34">
            <a:extLst>
              <a:ext uri="{FF2B5EF4-FFF2-40B4-BE49-F238E27FC236}">
                <a16:creationId xmlns:a16="http://schemas.microsoft.com/office/drawing/2014/main" id="{BEB1130B-0A88-4743-86CB-7CE347E56611}"/>
              </a:ext>
            </a:extLst>
          </p:cNvPr>
          <p:cNvSpPr/>
          <p:nvPr/>
        </p:nvSpPr>
        <p:spPr>
          <a:xfrm>
            <a:off x="2676391" y="1393686"/>
            <a:ext cx="1997303" cy="1820823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59;p34">
            <a:extLst>
              <a:ext uri="{FF2B5EF4-FFF2-40B4-BE49-F238E27FC236}">
                <a16:creationId xmlns:a16="http://schemas.microsoft.com/office/drawing/2014/main" id="{520B94F1-552E-5A4F-95BF-0DBE504123F2}"/>
              </a:ext>
            </a:extLst>
          </p:cNvPr>
          <p:cNvSpPr/>
          <p:nvPr/>
        </p:nvSpPr>
        <p:spPr>
          <a:xfrm rot="3308448">
            <a:off x="5108311" y="1329065"/>
            <a:ext cx="1999666" cy="1820904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60;p34">
            <a:extLst>
              <a:ext uri="{FF2B5EF4-FFF2-40B4-BE49-F238E27FC236}">
                <a16:creationId xmlns:a16="http://schemas.microsoft.com/office/drawing/2014/main" id="{08E6D361-9C83-C14E-B751-B44E7A394984}"/>
              </a:ext>
            </a:extLst>
          </p:cNvPr>
          <p:cNvSpPr/>
          <p:nvPr/>
        </p:nvSpPr>
        <p:spPr>
          <a:xfrm rot="7351256">
            <a:off x="7409981" y="1257506"/>
            <a:ext cx="1999666" cy="182230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880601D-F541-874F-B444-6732D79D1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098" y="1841862"/>
            <a:ext cx="2440492" cy="1334330"/>
          </a:xfrm>
        </p:spPr>
        <p:txBody>
          <a:bodyPr/>
          <a:lstStyle/>
          <a:p>
            <a:r>
              <a:rPr lang="en-SI" dirty="0">
                <a:latin typeface="Century Gothic" panose="020B0502020202020204" pitchFamily="34" charset="0"/>
              </a:rPr>
              <a:t>FOLKLORNA DEJAVNOST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D8408-95AE-1A40-9B02-D0544FDBEF8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112175" y="1841862"/>
            <a:ext cx="1997700" cy="606900"/>
          </a:xfrm>
        </p:spPr>
        <p:txBody>
          <a:bodyPr/>
          <a:lstStyle/>
          <a:p>
            <a:r>
              <a:rPr lang="en-SI" dirty="0">
                <a:latin typeface="Century Gothic" panose="020B0502020202020204" pitchFamily="34" charset="0"/>
              </a:rPr>
              <a:t>PLES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77F43E-25D3-EA44-B071-57BDF5BC7B2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141368" y="1747523"/>
            <a:ext cx="1997700" cy="606900"/>
          </a:xfrm>
        </p:spPr>
        <p:txBody>
          <a:bodyPr/>
          <a:lstStyle/>
          <a:p>
            <a:r>
              <a:rPr lang="en-SI" sz="1400" dirty="0">
                <a:latin typeface="Century Gothic" panose="020B0502020202020204" pitchFamily="34" charset="0"/>
              </a:rPr>
              <a:t>ŠOLSKE PRODUKCIJE, DOGODKI, PROSLAVE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BEAE58-1407-5C49-828D-17760CD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43787"/>
            <a:ext cx="11360700" cy="763500"/>
          </a:xfrm>
        </p:spPr>
        <p:txBody>
          <a:bodyPr/>
          <a:lstStyle/>
          <a:p>
            <a:r>
              <a:rPr lang="sl-SI" dirty="0">
                <a:latin typeface="Century Gothic" panose="020B0502020202020204" pitchFamily="34" charset="0"/>
              </a:rPr>
              <a:t>UMETNOST – TEME V 6. RAZREDU</a:t>
            </a:r>
            <a:endParaRPr lang="en-S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174A6C-9363-E445-A487-88BCC4C6EAAC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2752398" y="3238625"/>
            <a:ext cx="1997700" cy="2330100"/>
          </a:xfrm>
        </p:spPr>
        <p:txBody>
          <a:bodyPr/>
          <a:lstStyle/>
          <a:p>
            <a:pPr marL="127000" indent="0" algn="ctr">
              <a:buNone/>
            </a:pPr>
            <a:r>
              <a:rPr lang="en-SI" sz="1400" dirty="0">
                <a:latin typeface="Century Gothic" panose="020B0502020202020204" pitchFamily="34" charset="0"/>
              </a:rPr>
              <a:t>Učenci: se spoznajo s plesnim izročilom, usvojijo različne ljudske plese, poglabljajo telesni in glasbeni ritem …</a:t>
            </a:r>
          </a:p>
          <a:p>
            <a:pPr marL="127000" indent="0">
              <a:buNone/>
            </a:pPr>
            <a:endParaRPr lang="en-S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9E9ED7-2CAF-3B48-9428-1682E6D0C15F}"/>
              </a:ext>
            </a:extLst>
          </p:cNvPr>
          <p:cNvSpPr>
            <a:spLocks noGrp="1"/>
          </p:cNvSpPr>
          <p:nvPr>
            <p:ph type="body" idx="7"/>
          </p:nvPr>
        </p:nvSpPr>
        <p:spPr>
          <a:xfrm>
            <a:off x="5112173" y="3238625"/>
            <a:ext cx="1997700" cy="2330100"/>
          </a:xfrm>
        </p:spPr>
        <p:txBody>
          <a:bodyPr/>
          <a:lstStyle/>
          <a:p>
            <a:pPr marL="127000" indent="0" algn="ctr">
              <a:buNone/>
            </a:pPr>
            <a:r>
              <a:rPr lang="en-SI" sz="1400" dirty="0">
                <a:latin typeface="Century Gothic" panose="020B0502020202020204" pitchFamily="34" charset="0"/>
              </a:rPr>
              <a:t>Učenci: razvijajo plesno kulturo in sposobnost vrednotenja plesa ter s plesom povezanih umetnosti, poglabljajo sposobnost opazovanja, posnemanja 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425448-C6B4-5F4B-BBF2-3DC20CD9DCB4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7471948" y="3238625"/>
            <a:ext cx="1997700" cy="2330100"/>
          </a:xfrm>
        </p:spPr>
        <p:txBody>
          <a:bodyPr/>
          <a:lstStyle/>
          <a:p>
            <a:pPr marL="127000" indent="0" algn="ctr">
              <a:buNone/>
            </a:pPr>
            <a:r>
              <a:rPr lang="en-SI" sz="1400" dirty="0">
                <a:latin typeface="Century Gothic" panose="020B0502020202020204" pitchFamily="34" charset="0"/>
              </a:rPr>
              <a:t>Učenci: berejo, analizirajo, vrednotijo in izbirajo lit. predloge za šolske predstave oz. proslave, usvajajo veščine govornega nastopanja …</a:t>
            </a:r>
          </a:p>
        </p:txBody>
      </p:sp>
    </p:spTree>
    <p:extLst>
      <p:ext uri="{BB962C8B-B14F-4D97-AF65-F5344CB8AC3E}">
        <p14:creationId xmlns:p14="http://schemas.microsoft.com/office/powerpoint/2010/main" val="59465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5"/>
          <p:cNvSpPr/>
          <p:nvPr/>
        </p:nvSpPr>
        <p:spPr>
          <a:xfrm rot="5400000">
            <a:off x="5896968" y="1054112"/>
            <a:ext cx="4113399" cy="383632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35"/>
          <p:cNvSpPr/>
          <p:nvPr/>
        </p:nvSpPr>
        <p:spPr>
          <a:xfrm rot="5400000">
            <a:off x="6030673" y="413819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5"/>
          <p:cNvSpPr txBox="1">
            <a:spLocks noGrp="1"/>
          </p:cNvSpPr>
          <p:nvPr>
            <p:ph type="title"/>
          </p:nvPr>
        </p:nvSpPr>
        <p:spPr>
          <a:xfrm>
            <a:off x="1306192" y="2128664"/>
            <a:ext cx="472931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UMETNOST – DELO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081" name="Google Shape;1081;p35"/>
          <p:cNvSpPr txBox="1">
            <a:spLocks noGrp="1"/>
          </p:cNvSpPr>
          <p:nvPr>
            <p:ph type="body" idx="1"/>
          </p:nvPr>
        </p:nvSpPr>
        <p:spPr>
          <a:xfrm>
            <a:off x="644200" y="3090424"/>
            <a:ext cx="5581500" cy="198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delo v skupinah, veliko pogovarjanja, raziskovalno učenje, samostojno opazovanje ...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uporaba IKT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medpredmetno povezovanje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6"/>
          <p:cNvSpPr/>
          <p:nvPr/>
        </p:nvSpPr>
        <p:spPr>
          <a:xfrm rot="5400000">
            <a:off x="26518" y="1259050"/>
            <a:ext cx="4113399" cy="383632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36"/>
          <p:cNvSpPr/>
          <p:nvPr/>
        </p:nvSpPr>
        <p:spPr>
          <a:xfrm rot="5400000">
            <a:off x="548950" y="819324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36"/>
          <p:cNvSpPr txBox="1">
            <a:spLocks noGrp="1"/>
          </p:cNvSpPr>
          <p:nvPr>
            <p:ph type="title"/>
          </p:nvPr>
        </p:nvSpPr>
        <p:spPr>
          <a:xfrm>
            <a:off x="5978200" y="2345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UMETNOST – DELO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100" name="Google Shape;1100;p36"/>
          <p:cNvSpPr txBox="1">
            <a:spLocks noGrp="1"/>
          </p:cNvSpPr>
          <p:nvPr>
            <p:ph type="body" idx="1"/>
          </p:nvPr>
        </p:nvSpPr>
        <p:spPr>
          <a:xfrm>
            <a:off x="5978300" y="3422825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Obiskali bomo predstavo v gledališču v Ljubljani, pred tem se bomo pogovorili, katere vloge so v predstavi in kdo je tam zaposlen, kako se v gledališču obnašamo, kako se za gledališče oblečemo, zakaj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7"/>
          <p:cNvSpPr/>
          <p:nvPr/>
        </p:nvSpPr>
        <p:spPr>
          <a:xfrm rot="5400000">
            <a:off x="5896968" y="1054112"/>
            <a:ext cx="4113399" cy="383632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37"/>
          <p:cNvSpPr/>
          <p:nvPr/>
        </p:nvSpPr>
        <p:spPr>
          <a:xfrm rot="5400000">
            <a:off x="6419400" y="614387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37"/>
          <p:cNvSpPr txBox="1">
            <a:spLocks noGrp="1"/>
          </p:cNvSpPr>
          <p:nvPr>
            <p:ph type="title"/>
          </p:nvPr>
        </p:nvSpPr>
        <p:spPr>
          <a:xfrm>
            <a:off x="949000" y="1964975"/>
            <a:ext cx="5395356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UMETNOST– DELO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116" name="Google Shape;1116;p37"/>
          <p:cNvSpPr txBox="1">
            <a:spLocks noGrp="1"/>
          </p:cNvSpPr>
          <p:nvPr>
            <p:ph type="body" idx="1"/>
          </p:nvPr>
        </p:nvSpPr>
        <p:spPr>
          <a:xfrm>
            <a:off x="948850" y="3088300"/>
            <a:ext cx="5581500" cy="193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l-SI" dirty="0">
                <a:latin typeface="Century Gothic" panose="020B0502020202020204" pitchFamily="34" charset="0"/>
              </a:rPr>
              <a:t>Skušali bomo izdelati svoje ročne lutke in z njimi uprizoriti predstavo, prav tako bomo izdelali sceno in rekvizite za predstavo.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endParaRPr lang="sl-SI" dirty="0"/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endParaRPr lang="sl-SI" dirty="0"/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3ED-E1C8-C743-8221-741C12B9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latin typeface="Century Gothic" panose="020B0502020202020204" pitchFamily="34" charset="0"/>
              </a:rPr>
              <a:t>UMETNOST – DELO</a:t>
            </a:r>
            <a:br>
              <a:rPr lang="en-SI" dirty="0"/>
            </a:b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D7BA8-1C1E-B94D-AF94-0E277E15F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SI" dirty="0">
                <a:latin typeface="Century Gothic" panose="020B0502020202020204" pitchFamily="34" charset="0"/>
              </a:rPr>
              <a:t>Spoznali bomo ljudske pesmi  in napeve in sami  izumili nove načine plesanja le teh.</a:t>
            </a:r>
          </a:p>
          <a:p>
            <a:pPr marL="114300" indent="0">
              <a:buNone/>
            </a:pPr>
            <a:r>
              <a:rPr lang="en-SI" dirty="0">
                <a:latin typeface="Century Gothic" panose="020B0502020202020204" pitchFamily="34" charset="0"/>
              </a:rPr>
              <a:t>Ob sodobni glasbi bomo izrazno zaplesali.</a:t>
            </a:r>
          </a:p>
        </p:txBody>
      </p:sp>
      <p:sp>
        <p:nvSpPr>
          <p:cNvPr id="4" name="Google Shape;1098;p36">
            <a:extLst>
              <a:ext uri="{FF2B5EF4-FFF2-40B4-BE49-F238E27FC236}">
                <a16:creationId xmlns:a16="http://schemas.microsoft.com/office/drawing/2014/main" id="{2572A86D-C623-4743-96D9-8294ED7D7FB2}"/>
              </a:ext>
            </a:extLst>
          </p:cNvPr>
          <p:cNvSpPr/>
          <p:nvPr/>
        </p:nvSpPr>
        <p:spPr>
          <a:xfrm rot="5400000">
            <a:off x="6072301" y="593548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74731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DD00"/>
      </a:dk1>
      <a:lt1>
        <a:srgbClr val="EE7203"/>
      </a:lt1>
      <a:dk2>
        <a:srgbClr val="E30613"/>
      </a:dk2>
      <a:lt2>
        <a:srgbClr val="E1177E"/>
      </a:lt2>
      <a:accent1>
        <a:srgbClr val="BD2184"/>
      </a:accent1>
      <a:accent2>
        <a:srgbClr val="97549C"/>
      </a:accent2>
      <a:accent3>
        <a:srgbClr val="5358A3"/>
      </a:accent3>
      <a:accent4>
        <a:srgbClr val="0095D4"/>
      </a:accent4>
      <a:accent5>
        <a:srgbClr val="00A779"/>
      </a:accent5>
      <a:accent6>
        <a:srgbClr val="98C21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565</Words>
  <Application>Microsoft Macintosh PowerPoint</Application>
  <PresentationFormat>Widescreen</PresentationFormat>
  <Paragraphs>50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Century Gothic</vt:lpstr>
      <vt:lpstr>Barlow Condensed</vt:lpstr>
      <vt:lpstr>Aldrich</vt:lpstr>
      <vt:lpstr>Fjalla One</vt:lpstr>
      <vt:lpstr>Abril Fatface</vt:lpstr>
      <vt:lpstr>Calibri</vt:lpstr>
      <vt:lpstr>Roboto</vt:lpstr>
      <vt:lpstr>Arial</vt:lpstr>
      <vt:lpstr>SlidesMania</vt:lpstr>
      <vt:lpstr>Neobvezni izbirni predmet: UMETNOST  </vt:lpstr>
      <vt:lpstr>UMETNOST</vt:lpstr>
      <vt:lpstr>UMETNOST</vt:lpstr>
      <vt:lpstr>UMETNOST – TEME V 6. RAZREDU</vt:lpstr>
      <vt:lpstr>UMETNOST – TEME V 6. RAZREDU</vt:lpstr>
      <vt:lpstr>UMETNOST – DELO</vt:lpstr>
      <vt:lpstr>UMETNOST – DELO</vt:lpstr>
      <vt:lpstr>UMETNOST– DELO</vt:lpstr>
      <vt:lpstr>UMETNOST – DELO </vt:lpstr>
      <vt:lpstr>UMETNOST – DELO</vt:lpstr>
      <vt:lpstr>UMETNOST– DELO</vt:lpstr>
      <vt:lpstr>UMETNOST – PREDVIDENI STROŠKI</vt:lpstr>
      <vt:lpstr>UMETNOST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Neobvezni izbirni predmet: UMETNOST  </dc:title>
  <cp:lastModifiedBy>Microsoft Office User</cp:lastModifiedBy>
  <cp:revision>6</cp:revision>
  <dcterms:modified xsi:type="dcterms:W3CDTF">2022-04-25T06:44:28Z</dcterms:modified>
</cp:coreProperties>
</file>