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cija Šušteršič" userId="6adaa46fd19f35ce" providerId="LiveId" clId="{CF92717B-9127-4324-B08A-E87BFCE0B70B}"/>
    <pc:docChg chg="modSld">
      <pc:chgData name="Lucija Šušteršič" userId="6adaa46fd19f35ce" providerId="LiveId" clId="{CF92717B-9127-4324-B08A-E87BFCE0B70B}" dt="2022-04-12T08:21:00.079" v="111" actId="20577"/>
      <pc:docMkLst>
        <pc:docMk/>
      </pc:docMkLst>
      <pc:sldChg chg="modSp mod">
        <pc:chgData name="Lucija Šušteršič" userId="6adaa46fd19f35ce" providerId="LiveId" clId="{CF92717B-9127-4324-B08A-E87BFCE0B70B}" dt="2022-04-12T08:18:15.987" v="21" actId="20577"/>
        <pc:sldMkLst>
          <pc:docMk/>
          <pc:sldMk cId="2140689265" sldId="256"/>
        </pc:sldMkLst>
        <pc:spChg chg="mod">
          <ac:chgData name="Lucija Šušteršič" userId="6adaa46fd19f35ce" providerId="LiveId" clId="{CF92717B-9127-4324-B08A-E87BFCE0B70B}" dt="2022-04-12T08:18:15.987" v="21" actId="20577"/>
          <ac:spMkLst>
            <pc:docMk/>
            <pc:sldMk cId="2140689265" sldId="256"/>
            <ac:spMk id="3" creationId="{9BD3C489-2057-4E13-A1F2-9EF9DE2681AE}"/>
          </ac:spMkLst>
        </pc:spChg>
      </pc:sldChg>
      <pc:sldChg chg="modSp mod">
        <pc:chgData name="Lucija Šušteršič" userId="6adaa46fd19f35ce" providerId="LiveId" clId="{CF92717B-9127-4324-B08A-E87BFCE0B70B}" dt="2022-04-12T08:19:53.370" v="68" actId="20577"/>
        <pc:sldMkLst>
          <pc:docMk/>
          <pc:sldMk cId="1592230733" sldId="258"/>
        </pc:sldMkLst>
        <pc:spChg chg="mod">
          <ac:chgData name="Lucija Šušteršič" userId="6adaa46fd19f35ce" providerId="LiveId" clId="{CF92717B-9127-4324-B08A-E87BFCE0B70B}" dt="2022-04-12T08:19:53.370" v="68" actId="20577"/>
          <ac:spMkLst>
            <pc:docMk/>
            <pc:sldMk cId="1592230733" sldId="258"/>
            <ac:spMk id="3" creationId="{D23046FB-4989-4262-B6A8-F20CBF6977FE}"/>
          </ac:spMkLst>
        </pc:spChg>
      </pc:sldChg>
      <pc:sldChg chg="modSp mod">
        <pc:chgData name="Lucija Šušteršič" userId="6adaa46fd19f35ce" providerId="LiveId" clId="{CF92717B-9127-4324-B08A-E87BFCE0B70B}" dt="2022-04-12T08:21:00.079" v="111" actId="20577"/>
        <pc:sldMkLst>
          <pc:docMk/>
          <pc:sldMk cId="1187005666" sldId="259"/>
        </pc:sldMkLst>
        <pc:spChg chg="mod">
          <ac:chgData name="Lucija Šušteršič" userId="6adaa46fd19f35ce" providerId="LiveId" clId="{CF92717B-9127-4324-B08A-E87BFCE0B70B}" dt="2022-04-12T08:21:00.079" v="111" actId="20577"/>
          <ac:spMkLst>
            <pc:docMk/>
            <pc:sldMk cId="1187005666" sldId="259"/>
            <ac:spMk id="3" creationId="{2ADA83E6-0055-41E9-8F83-CC74BFD88AA7}"/>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sl-SI"/>
              <a:t>Kliknite, če želite urediti slog naslova matrice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če želite urediti slog podnaslova matrice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A76EB9D5-7E1A-4433-8B21-2237CC26FA2C}" type="datetimeFigureOut">
              <a:rPr lang="en-US" dirty="0"/>
              <a:t>3/31/2023</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Vertical Text Placeholder 2"/>
          <p:cNvSpPr>
            <a:spLocks noGrp="1"/>
          </p:cNvSpPr>
          <p:nvPr>
            <p:ph type="body" orient="vert" idx="1"/>
          </p:nvPr>
        </p:nvSpPr>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62598A19-B9D6-4696-A74D-9FEF900C8B6A}" type="datetimeFigureOut">
              <a:rPr lang="en-US" dirty="0"/>
              <a:t>3/31/2023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sl-SI"/>
              <a:t>Kliknite, če želite urediti slog naslova matrice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9A205100-39B0-4914-BBD6-34F267582565}" type="datetimeFigureOut">
              <a:rPr lang="en-US" dirty="0"/>
              <a:t>3/31/2023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Content Placeholder 2"/>
          <p:cNvSpPr>
            <a:spLocks noGrp="1"/>
          </p:cNvSpPr>
          <p:nvPr>
            <p:ph idx="1"/>
          </p:nvPr>
        </p:nvSpPr>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539EF837-FEDB-44F2-8FB5-4F56FC548A33}" type="datetimeFigureOut">
              <a:rPr lang="en-US" dirty="0"/>
              <a:t>3/31/2023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sl-SI"/>
              <a:t>Kliknite, če želite urediti slog naslova matrice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4EC2AB55-62C0-407E-B706-C907B44B0BFC}" type="datetimeFigureOut">
              <a:rPr lang="en-US" dirty="0"/>
              <a:t>3/31/2023</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l-SI"/>
              <a:t>Kliknite, če želite urediti slog naslova matrice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Date Placeholder 4"/>
          <p:cNvSpPr>
            <a:spLocks noGrp="1"/>
          </p:cNvSpPr>
          <p:nvPr>
            <p:ph type="dt" sz="half" idx="10"/>
          </p:nvPr>
        </p:nvSpPr>
        <p:spPr/>
        <p:txBody>
          <a:bodyPr/>
          <a:lstStyle/>
          <a:p>
            <a:fld id="{69FBB33F-FEF5-4E73-A5F9-307689FE77C6}" type="datetimeFigureOut">
              <a:rPr lang="en-US" dirty="0"/>
              <a:t>3/31/2023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7" name="Date Placeholder 6"/>
          <p:cNvSpPr>
            <a:spLocks noGrp="1"/>
          </p:cNvSpPr>
          <p:nvPr>
            <p:ph type="dt" sz="half" idx="10"/>
          </p:nvPr>
        </p:nvSpPr>
        <p:spPr/>
        <p:txBody>
          <a:bodyPr/>
          <a:lstStyle/>
          <a:p>
            <a:fld id="{A64B5FA4-F0B8-4D71-BC92-932E3A1502F8}" type="datetimeFigureOut">
              <a:rPr lang="en-US" dirty="0"/>
              <a:t>3/31/2023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Date Placeholder 2"/>
          <p:cNvSpPr>
            <a:spLocks noGrp="1"/>
          </p:cNvSpPr>
          <p:nvPr>
            <p:ph type="dt" sz="half" idx="10"/>
          </p:nvPr>
        </p:nvSpPr>
        <p:spPr/>
        <p:txBody>
          <a:bodyPr/>
          <a:lstStyle/>
          <a:p>
            <a:fld id="{4FD89F80-C2CE-4D6A-80E4-D3515AD92BC6}" type="datetimeFigureOut">
              <a:rPr lang="en-US" dirty="0"/>
              <a:t>3/31/2023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4220E-EF40-477E-B84C-637FC7CE78DB}" type="datetimeFigureOut">
              <a:rPr lang="en-US" dirty="0"/>
              <a:t>3/31/2023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Vsebina z naslovom">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sl-SI"/>
              <a:t>Kliknite, če želite urediti slog naslova matrice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za urejanje slogov besedila matrice</a:t>
            </a:r>
          </a:p>
        </p:txBody>
      </p:sp>
      <p:sp>
        <p:nvSpPr>
          <p:cNvPr id="8" name="Date Placeholder 7"/>
          <p:cNvSpPr>
            <a:spLocks noGrp="1"/>
          </p:cNvSpPr>
          <p:nvPr>
            <p:ph type="dt" sz="half" idx="10"/>
          </p:nvPr>
        </p:nvSpPr>
        <p:spPr/>
        <p:txBody>
          <a:bodyPr/>
          <a:lstStyle/>
          <a:p>
            <a:fld id="{FD0B8D63-E026-4E54-B301-C824E1BD14F3}" type="datetimeFigureOut">
              <a:rPr lang="en-US" dirty="0"/>
              <a:t>3/31/2023</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sl-SI"/>
              <a:t>Kliknite, če želite urediti slog naslova matrice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a:t>Kliknite ikono, če želite dodati sliko</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za urejanje slogov besedila matrice</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6C423185-9573-406A-8068-0AB4F2335019}" type="datetimeFigureOut">
              <a:rPr lang="en-US" dirty="0"/>
              <a:t>3/31/2023</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sl-SI"/>
              <a:t>Kliknite, če želite urediti slog naslova matrice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6C5516DA-9D86-4E1E-A623-C11F9F74EB59}" type="datetimeFigureOut">
              <a:rPr lang="en-US" dirty="0"/>
              <a:t>3/31/2023</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EA877DE-B5F0-4843-ABEA-EE14D1512477}"/>
              </a:ext>
            </a:extLst>
          </p:cNvPr>
          <p:cNvSpPr>
            <a:spLocks noGrp="1"/>
          </p:cNvSpPr>
          <p:nvPr>
            <p:ph type="ctrTitle"/>
          </p:nvPr>
        </p:nvSpPr>
        <p:spPr/>
        <p:txBody>
          <a:bodyPr/>
          <a:lstStyle/>
          <a:p>
            <a:r>
              <a:rPr lang="sl-SI" dirty="0">
                <a:solidFill>
                  <a:srgbClr val="0070C0"/>
                </a:solidFill>
              </a:rPr>
              <a:t>Vezenje</a:t>
            </a:r>
            <a:r>
              <a:rPr lang="sl-SI" dirty="0"/>
              <a:t/>
            </a:r>
            <a:br>
              <a:rPr lang="sl-SI" dirty="0"/>
            </a:br>
            <a:r>
              <a:rPr lang="sl-SI" sz="2800" dirty="0"/>
              <a:t>OSNOVNI VBODI IN TEHNIKA VEZENJA</a:t>
            </a:r>
          </a:p>
        </p:txBody>
      </p:sp>
      <p:sp>
        <p:nvSpPr>
          <p:cNvPr id="3" name="Podnaslov 2">
            <a:extLst>
              <a:ext uri="{FF2B5EF4-FFF2-40B4-BE49-F238E27FC236}">
                <a16:creationId xmlns:a16="http://schemas.microsoft.com/office/drawing/2014/main" id="{9BD3C489-2057-4E13-A1F2-9EF9DE2681AE}"/>
              </a:ext>
            </a:extLst>
          </p:cNvPr>
          <p:cNvSpPr>
            <a:spLocks noGrp="1"/>
          </p:cNvSpPr>
          <p:nvPr>
            <p:ph type="subTitle" idx="1"/>
          </p:nvPr>
        </p:nvSpPr>
        <p:spPr/>
        <p:txBody>
          <a:bodyPr>
            <a:normAutofit fontScale="85000" lnSpcReduction="20000"/>
          </a:bodyPr>
          <a:lstStyle/>
          <a:p>
            <a:r>
              <a:rPr lang="sl-SI" dirty="0"/>
              <a:t>IZBIRNI PREDMET za 7. 8. in 9. razred</a:t>
            </a:r>
          </a:p>
          <a:p>
            <a:r>
              <a:rPr lang="sl-SI" dirty="0"/>
              <a:t>Učiteljica: Lucija Šušteršič</a:t>
            </a:r>
          </a:p>
          <a:p>
            <a:endParaRPr lang="sl-SI" dirty="0"/>
          </a:p>
        </p:txBody>
      </p:sp>
    </p:spTree>
    <p:extLst>
      <p:ext uri="{BB962C8B-B14F-4D97-AF65-F5344CB8AC3E}">
        <p14:creationId xmlns:p14="http://schemas.microsoft.com/office/powerpoint/2010/main" val="2140689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D79CF88-9884-41BD-AB69-C9265B280C5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4393" y="237744"/>
            <a:ext cx="7652977"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slov 1">
            <a:extLst>
              <a:ext uri="{FF2B5EF4-FFF2-40B4-BE49-F238E27FC236}">
                <a16:creationId xmlns:a16="http://schemas.microsoft.com/office/drawing/2014/main" id="{80E467EF-8420-4A20-8C06-91C2CEDB5083}"/>
              </a:ext>
            </a:extLst>
          </p:cNvPr>
          <p:cNvSpPr>
            <a:spLocks noGrp="1"/>
          </p:cNvSpPr>
          <p:nvPr>
            <p:ph type="title"/>
          </p:nvPr>
        </p:nvSpPr>
        <p:spPr>
          <a:xfrm>
            <a:off x="868680" y="642593"/>
            <a:ext cx="6281928" cy="1744183"/>
          </a:xfrm>
        </p:spPr>
        <p:txBody>
          <a:bodyPr>
            <a:normAutofit/>
          </a:bodyPr>
          <a:lstStyle/>
          <a:p>
            <a:r>
              <a:rPr lang="sl-SI"/>
              <a:t>O PREDMETU</a:t>
            </a:r>
          </a:p>
        </p:txBody>
      </p:sp>
      <p:sp>
        <p:nvSpPr>
          <p:cNvPr id="3" name="Označba mesta vsebine 2">
            <a:extLst>
              <a:ext uri="{FF2B5EF4-FFF2-40B4-BE49-F238E27FC236}">
                <a16:creationId xmlns:a16="http://schemas.microsoft.com/office/drawing/2014/main" id="{C6F07A6B-7976-437C-8181-C86FDE26A3C7}"/>
              </a:ext>
            </a:extLst>
          </p:cNvPr>
          <p:cNvSpPr>
            <a:spLocks noGrp="1"/>
          </p:cNvSpPr>
          <p:nvPr>
            <p:ph idx="1"/>
          </p:nvPr>
        </p:nvSpPr>
        <p:spPr>
          <a:xfrm>
            <a:off x="868680" y="2386584"/>
            <a:ext cx="6281928" cy="3648456"/>
          </a:xfrm>
        </p:spPr>
        <p:txBody>
          <a:bodyPr>
            <a:normAutofit lnSpcReduction="10000"/>
          </a:bodyPr>
          <a:lstStyle/>
          <a:p>
            <a:pPr>
              <a:spcAft>
                <a:spcPts val="800"/>
              </a:spcAft>
            </a:pPr>
            <a:r>
              <a:rPr lang="sl-SI" dirty="0">
                <a:effectLst/>
                <a:latin typeface="Calibri" panose="020F0502020204030204" pitchFamily="34" charset="0"/>
                <a:ea typeface="Calibri" panose="020F0502020204030204" pitchFamily="34" charset="0"/>
                <a:cs typeface="Times New Roman" panose="02020603050405020304" pitchFamily="18" charset="0"/>
              </a:rPr>
              <a:t>Nit in igla v spretnih rokah ustvarjata čudeže. Šivi so osnova za izdelovanje oblačil in gospodinjskega tekstila. Vezenje pa je umetnost, ki jih ozaljša. Raziskali bomo tehnike šivanja in vezenja. Pri praktičnem delu pa ustvarjali čisto prave vezene umetnine. Vezenju bomo dodali tudi druge ročne spretnosti, vezane na tekstil – šivanje, krojenje tudi kvačkanje</a:t>
            </a:r>
            <a:r>
              <a:rPr lang="sl-SI" dirty="0" smtClean="0">
                <a:effectLst/>
                <a:latin typeface="Calibri" panose="020F0502020204030204" pitchFamily="34" charset="0"/>
                <a:ea typeface="Calibri" panose="020F0502020204030204" pitchFamily="34" charset="0"/>
                <a:cs typeface="Times New Roman" panose="02020603050405020304" pitchFamily="18" charset="0"/>
              </a:rPr>
              <a:t>, pletenje</a:t>
            </a:r>
            <a:r>
              <a:rPr lang="sl-SI" dirty="0">
                <a:effectLst/>
                <a:latin typeface="Calibri" panose="020F0502020204030204" pitchFamily="34" charset="0"/>
                <a:ea typeface="Calibri" panose="020F0502020204030204" pitchFamily="34" charset="0"/>
                <a:cs typeface="Times New Roman" panose="02020603050405020304" pitchFamily="18" charset="0"/>
              </a:rPr>
              <a:t>, </a:t>
            </a:r>
            <a:r>
              <a:rPr lang="sl-SI" dirty="0" err="1">
                <a:effectLst/>
                <a:latin typeface="Calibri" panose="020F0502020204030204" pitchFamily="34" charset="0"/>
                <a:ea typeface="Calibri" panose="020F0502020204030204" pitchFamily="34" charset="0"/>
                <a:cs typeface="Times New Roman" panose="02020603050405020304" pitchFamily="18" charset="0"/>
              </a:rPr>
              <a:t>makrame</a:t>
            </a:r>
            <a:r>
              <a:rPr lang="sl-SI" dirty="0">
                <a:effectLst/>
                <a:latin typeface="Calibri" panose="020F0502020204030204" pitchFamily="34" charset="0"/>
                <a:ea typeface="Calibri" panose="020F0502020204030204" pitchFamily="34" charset="0"/>
                <a:cs typeface="Times New Roman" panose="02020603050405020304" pitchFamily="18" charset="0"/>
              </a:rPr>
              <a:t>.</a:t>
            </a:r>
          </a:p>
          <a:p>
            <a:pPr>
              <a:spcAft>
                <a:spcPts val="800"/>
              </a:spcAft>
            </a:pPr>
            <a:r>
              <a:rPr lang="sl-SI" dirty="0">
                <a:effectLst/>
                <a:latin typeface="Calibri" panose="020F0502020204030204" pitchFamily="34" charset="0"/>
                <a:ea typeface="Calibri" panose="020F0502020204030204" pitchFamily="34" charset="0"/>
                <a:cs typeface="Times New Roman" panose="02020603050405020304" pitchFamily="18" charset="0"/>
              </a:rPr>
              <a:t>Potrebščine: Mapa za shranjevanje A4, pribor za vezenje, šivanje, … (dogovor ob pričetku šolskega leta)</a:t>
            </a:r>
          </a:p>
          <a:p>
            <a:pPr>
              <a:spcAft>
                <a:spcPts val="800"/>
              </a:spcAft>
            </a:pPr>
            <a:r>
              <a:rPr lang="sl-SI" dirty="0">
                <a:effectLst/>
                <a:latin typeface="Calibri" panose="020F0502020204030204" pitchFamily="34" charset="0"/>
                <a:ea typeface="Calibri" panose="020F0502020204030204" pitchFamily="34" charset="0"/>
                <a:cs typeface="Times New Roman" panose="02020603050405020304" pitchFamily="18" charset="0"/>
              </a:rPr>
              <a:t>Stroški: Nakup pripomočkov za vezenje</a:t>
            </a:r>
          </a:p>
          <a:p>
            <a:pPr marL="0" indent="0">
              <a:spcAft>
                <a:spcPts val="800"/>
              </a:spcAft>
              <a:buNone/>
            </a:pPr>
            <a:r>
              <a:rPr lang="sl-SI" dirty="0">
                <a:effectLst/>
                <a:latin typeface="Calibri" panose="020F0502020204030204" pitchFamily="34" charset="0"/>
                <a:ea typeface="Calibri" panose="020F0502020204030204" pitchFamily="34" charset="0"/>
                <a:cs typeface="Times New Roman" panose="02020603050405020304" pitchFamily="18" charset="0"/>
              </a:rPr>
              <a:t>Obseg: 35 ur</a:t>
            </a:r>
          </a:p>
          <a:p>
            <a:endParaRPr lang="sl-SI" dirty="0"/>
          </a:p>
        </p:txBody>
      </p:sp>
      <p:sp>
        <p:nvSpPr>
          <p:cNvPr id="11" name="Rectangle 10">
            <a:extLst>
              <a:ext uri="{FF2B5EF4-FFF2-40B4-BE49-F238E27FC236}">
                <a16:creationId xmlns:a16="http://schemas.microsoft.com/office/drawing/2014/main" id="{22BA6372-0877-4643-ABD7-B7927C58800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3809" y="393365"/>
            <a:ext cx="7328969" cy="6059273"/>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EB98D6E-5BE3-4313-B9E7-2CF28CCF316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37370" y="0"/>
            <a:ext cx="435463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Slika 3">
            <a:extLst>
              <a:ext uri="{FF2B5EF4-FFF2-40B4-BE49-F238E27FC236}">
                <a16:creationId xmlns:a16="http://schemas.microsoft.com/office/drawing/2014/main" id="{5E2B9969-95B7-43BC-879E-EE6B7657EEE9}"/>
              </a:ext>
            </a:extLst>
          </p:cNvPr>
          <p:cNvPicPr>
            <a:picLocks noChangeAspect="1"/>
          </p:cNvPicPr>
          <p:nvPr/>
        </p:nvPicPr>
        <p:blipFill rotWithShape="1">
          <a:blip r:embed="rId2"/>
          <a:srcRect l="20449" r="23854" b="1"/>
          <a:stretch/>
        </p:blipFill>
        <p:spPr>
          <a:xfrm>
            <a:off x="8480834" y="882398"/>
            <a:ext cx="2837489" cy="5094394"/>
          </a:xfrm>
          <a:prstGeom prst="rect">
            <a:avLst/>
          </a:prstGeom>
        </p:spPr>
      </p:pic>
    </p:spTree>
    <p:extLst>
      <p:ext uri="{BB962C8B-B14F-4D97-AF65-F5344CB8AC3E}">
        <p14:creationId xmlns:p14="http://schemas.microsoft.com/office/powerpoint/2010/main" val="483218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323A9B7-8F5A-475F-AF3D-1B5022403484}"/>
              </a:ext>
            </a:extLst>
          </p:cNvPr>
          <p:cNvSpPr>
            <a:spLocks noGrp="1"/>
          </p:cNvSpPr>
          <p:nvPr>
            <p:ph type="title"/>
          </p:nvPr>
        </p:nvSpPr>
        <p:spPr>
          <a:xfrm>
            <a:off x="1066800" y="288031"/>
            <a:ext cx="10058400" cy="1371600"/>
          </a:xfrm>
        </p:spPr>
        <p:txBody>
          <a:bodyPr/>
          <a:lstStyle/>
          <a:p>
            <a:r>
              <a:rPr lang="sl-SI" dirty="0">
                <a:solidFill>
                  <a:srgbClr val="0070C0"/>
                </a:solidFill>
              </a:rPr>
              <a:t>CILJI</a:t>
            </a:r>
          </a:p>
        </p:txBody>
      </p:sp>
      <p:sp>
        <p:nvSpPr>
          <p:cNvPr id="3" name="Označba mesta vsebine 2">
            <a:extLst>
              <a:ext uri="{FF2B5EF4-FFF2-40B4-BE49-F238E27FC236}">
                <a16:creationId xmlns:a16="http://schemas.microsoft.com/office/drawing/2014/main" id="{D23046FB-4989-4262-B6A8-F20CBF6977FE}"/>
              </a:ext>
            </a:extLst>
          </p:cNvPr>
          <p:cNvSpPr>
            <a:spLocks noGrp="1"/>
          </p:cNvSpPr>
          <p:nvPr>
            <p:ph idx="1"/>
          </p:nvPr>
        </p:nvSpPr>
        <p:spPr>
          <a:xfrm>
            <a:off x="945502" y="1328394"/>
            <a:ext cx="10058400" cy="5316583"/>
          </a:xfrm>
        </p:spPr>
        <p:txBody>
          <a:bodyPr>
            <a:normAutofit/>
          </a:bodyPr>
          <a:lstStyle/>
          <a:p>
            <a:r>
              <a:rPr lang="sl-SI" dirty="0"/>
              <a:t>Učenec pri izbirnih predmetih vezenje:</a:t>
            </a:r>
          </a:p>
          <a:p>
            <a:r>
              <a:rPr lang="sl-SI" dirty="0"/>
              <a:t>Pri pregledovanju in izbiranju vzorcev razvija logično sklepanje in abstraktno mišljenje, ustvarjalnost in domišljijo.</a:t>
            </a:r>
          </a:p>
          <a:p>
            <a:r>
              <a:rPr lang="sl-SI" dirty="0"/>
              <a:t>Nauči se prepoznavati motive in tehnike ročnega vezenja, ki so </a:t>
            </a:r>
            <a:r>
              <a:rPr lang="sl-SI" dirty="0" err="1"/>
              <a:t>znaćilni</a:t>
            </a:r>
            <a:r>
              <a:rPr lang="sl-SI" dirty="0"/>
              <a:t> v posameznih pokrajinah v Sloveniji. </a:t>
            </a:r>
          </a:p>
          <a:p>
            <a:r>
              <a:rPr lang="sl-SI" dirty="0"/>
              <a:t>Nauči se prenašati sliko na platno in razvija likovne sposobnosti in estetski čut.</a:t>
            </a:r>
          </a:p>
          <a:p>
            <a:r>
              <a:rPr lang="sl-SI" dirty="0"/>
              <a:t>Nauči se, kako pripraviti načrt vzorca.</a:t>
            </a:r>
          </a:p>
          <a:p>
            <a:r>
              <a:rPr lang="sl-SI" dirty="0"/>
              <a:t>Navaja se na samostojno delo.</a:t>
            </a:r>
          </a:p>
          <a:p>
            <a:r>
              <a:rPr lang="sl-SI" dirty="0"/>
              <a:t>Spozna slovenske izraze za tehnike vezenja in vrste vbodov.</a:t>
            </a:r>
          </a:p>
          <a:p>
            <a:r>
              <a:rPr lang="sl-SI" dirty="0"/>
              <a:t>Pri vezenju razvija likovne sposobnosti za harmonije barv prejic, nauči se pranja in likanja vezenin. </a:t>
            </a:r>
          </a:p>
          <a:p>
            <a:r>
              <a:rPr lang="sl-SI" dirty="0"/>
              <a:t>Razvija interes za praktično delo in nadaljnje izobraževanje ter si pridobi možnost poznejše samozaposlitve.</a:t>
            </a:r>
          </a:p>
          <a:p>
            <a:r>
              <a:rPr lang="sl-SI" dirty="0"/>
              <a:t>Pri praktičnem delu si razvija ročne spretnosti in pridobiva delovne navade, krepi pozornost, natančnost, vztrajnost in potrpežljivost. </a:t>
            </a:r>
          </a:p>
        </p:txBody>
      </p:sp>
    </p:spTree>
    <p:extLst>
      <p:ext uri="{BB962C8B-B14F-4D97-AF65-F5344CB8AC3E}">
        <p14:creationId xmlns:p14="http://schemas.microsoft.com/office/powerpoint/2010/main" val="1592230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D79CF88-9884-41BD-AB69-C9265B280C5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4393" y="237744"/>
            <a:ext cx="7652977"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Označba mesta vsebine 2">
            <a:extLst>
              <a:ext uri="{FF2B5EF4-FFF2-40B4-BE49-F238E27FC236}">
                <a16:creationId xmlns:a16="http://schemas.microsoft.com/office/drawing/2014/main" id="{2ADA83E6-0055-41E9-8F83-CC74BFD88AA7}"/>
              </a:ext>
            </a:extLst>
          </p:cNvPr>
          <p:cNvSpPr>
            <a:spLocks noGrp="1"/>
          </p:cNvSpPr>
          <p:nvPr>
            <p:ph idx="1"/>
          </p:nvPr>
        </p:nvSpPr>
        <p:spPr>
          <a:xfrm>
            <a:off x="868680" y="561975"/>
            <a:ext cx="6281928" cy="5473065"/>
          </a:xfrm>
        </p:spPr>
        <p:txBody>
          <a:bodyPr>
            <a:normAutofit/>
          </a:bodyPr>
          <a:lstStyle/>
          <a:p>
            <a:pPr>
              <a:lnSpc>
                <a:spcPct val="90000"/>
              </a:lnSpc>
            </a:pPr>
            <a:r>
              <a:rPr lang="sl-SI" dirty="0"/>
              <a:t>Navaja se na čistočo pri delu.</a:t>
            </a:r>
          </a:p>
          <a:p>
            <a:pPr>
              <a:lnSpc>
                <a:spcPct val="90000"/>
              </a:lnSpc>
            </a:pPr>
            <a:r>
              <a:rPr lang="sl-SI" dirty="0"/>
              <a:t>Bolj kakovostno preživlja prosti čas. </a:t>
            </a:r>
          </a:p>
          <a:p>
            <a:pPr>
              <a:lnSpc>
                <a:spcPct val="90000"/>
              </a:lnSpc>
            </a:pPr>
            <a:r>
              <a:rPr lang="sl-SI" dirty="0"/>
              <a:t>Ohranja in razvija kulturno dediščino.</a:t>
            </a:r>
          </a:p>
          <a:p>
            <a:pPr>
              <a:lnSpc>
                <a:spcPct val="90000"/>
              </a:lnSpc>
            </a:pPr>
            <a:r>
              <a:rPr lang="sl-SI" dirty="0"/>
              <a:t>Pripravlja se za sodelovanje v kulturnem življenju ožjega in širšega okolja ter za razumevanje in human odnos do kulturne dediščine. </a:t>
            </a:r>
          </a:p>
          <a:p>
            <a:pPr>
              <a:lnSpc>
                <a:spcPct val="90000"/>
              </a:lnSpc>
            </a:pPr>
            <a:r>
              <a:rPr lang="sl-SI" dirty="0"/>
              <a:t>Sodeluje pri promociji šole, kraja in občine. </a:t>
            </a:r>
          </a:p>
          <a:p>
            <a:pPr>
              <a:lnSpc>
                <a:spcPct val="90000"/>
              </a:lnSpc>
            </a:pPr>
            <a:r>
              <a:rPr lang="sl-SI" dirty="0"/>
              <a:t>Se druži v skupine, razvija humane odnose, prijateljstva in prijetno sproščanje ter se navaja na kulturni dialog. </a:t>
            </a:r>
          </a:p>
          <a:p>
            <a:pPr>
              <a:lnSpc>
                <a:spcPct val="90000"/>
              </a:lnSpc>
            </a:pPr>
            <a:r>
              <a:rPr lang="sl-SI" dirty="0"/>
              <a:t>V družino se prenašajo vrednote, kot so ljubezen, spoštovanje otrok do starejših in nasprotno.</a:t>
            </a:r>
          </a:p>
          <a:p>
            <a:pPr>
              <a:lnSpc>
                <a:spcPct val="90000"/>
              </a:lnSpc>
            </a:pPr>
            <a:r>
              <a:rPr lang="sl-SI" dirty="0"/>
              <a:t>Spoznava uporabno vrednost vezenin kot okras na oblačilih, modnih dodatkih, za dekoracijo v stanovanjih, darila, turistične spominke nekoč in danes.</a:t>
            </a:r>
          </a:p>
          <a:p>
            <a:pPr>
              <a:lnSpc>
                <a:spcPct val="90000"/>
              </a:lnSpc>
            </a:pPr>
            <a:r>
              <a:rPr lang="sl-SI" dirty="0"/>
              <a:t>Spozna vezenino in način vezenja kot pomemben element kulturne dediščine našega naroda. </a:t>
            </a:r>
          </a:p>
          <a:p>
            <a:pPr>
              <a:lnSpc>
                <a:spcPct val="90000"/>
              </a:lnSpc>
            </a:pPr>
            <a:r>
              <a:rPr lang="sl-SI" dirty="0"/>
              <a:t>Se seznani z zgodovino vezenja v Evropi in na Slovenskem; – spozna, kako so vezle </a:t>
            </a:r>
            <a:r>
              <a:rPr lang="sl-SI"/>
              <a:t>naše babice.</a:t>
            </a:r>
            <a:endParaRPr lang="sl-SI" dirty="0"/>
          </a:p>
          <a:p>
            <a:pPr>
              <a:lnSpc>
                <a:spcPct val="90000"/>
              </a:lnSpc>
            </a:pPr>
            <a:endParaRPr lang="sl-SI" sz="1100" dirty="0"/>
          </a:p>
        </p:txBody>
      </p:sp>
      <p:sp>
        <p:nvSpPr>
          <p:cNvPr id="11" name="Rectangle 10">
            <a:extLst>
              <a:ext uri="{FF2B5EF4-FFF2-40B4-BE49-F238E27FC236}">
                <a16:creationId xmlns:a16="http://schemas.microsoft.com/office/drawing/2014/main" id="{22BA6372-0877-4643-ABD7-B7927C58800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3809" y="393365"/>
            <a:ext cx="7328969" cy="6059273"/>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EB98D6E-5BE3-4313-B9E7-2CF28CCF316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37370" y="0"/>
            <a:ext cx="435463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Slika 3">
            <a:extLst>
              <a:ext uri="{FF2B5EF4-FFF2-40B4-BE49-F238E27FC236}">
                <a16:creationId xmlns:a16="http://schemas.microsoft.com/office/drawing/2014/main" id="{B41C4B54-A2A3-405F-A946-27C6F0523B77}"/>
              </a:ext>
            </a:extLst>
          </p:cNvPr>
          <p:cNvPicPr>
            <a:picLocks noChangeAspect="1"/>
          </p:cNvPicPr>
          <p:nvPr/>
        </p:nvPicPr>
        <p:blipFill rotWithShape="1">
          <a:blip r:embed="rId2"/>
          <a:srcRect l="30832" r="32103" b="-1"/>
          <a:stretch/>
        </p:blipFill>
        <p:spPr>
          <a:xfrm>
            <a:off x="8480834" y="882398"/>
            <a:ext cx="2837489" cy="5094394"/>
          </a:xfrm>
          <a:prstGeom prst="rect">
            <a:avLst/>
          </a:prstGeom>
        </p:spPr>
      </p:pic>
    </p:spTree>
    <p:extLst>
      <p:ext uri="{BB962C8B-B14F-4D97-AF65-F5344CB8AC3E}">
        <p14:creationId xmlns:p14="http://schemas.microsoft.com/office/powerpoint/2010/main" val="1187005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Slika 3">
            <a:extLst>
              <a:ext uri="{FF2B5EF4-FFF2-40B4-BE49-F238E27FC236}">
                <a16:creationId xmlns:a16="http://schemas.microsoft.com/office/drawing/2014/main" id="{3E72437B-8B7F-4F05-A88D-537FEFC8DC9D}"/>
              </a:ext>
            </a:extLst>
          </p:cNvPr>
          <p:cNvPicPr>
            <a:picLocks noChangeAspect="1"/>
          </p:cNvPicPr>
          <p:nvPr/>
        </p:nvPicPr>
        <p:blipFill>
          <a:blip r:embed="rId2"/>
          <a:stretch>
            <a:fillRect/>
          </a:stretch>
        </p:blipFill>
        <p:spPr>
          <a:xfrm>
            <a:off x="484632" y="2185070"/>
            <a:ext cx="2560320" cy="2481713"/>
          </a:xfrm>
          <a:prstGeom prst="rect">
            <a:avLst/>
          </a:prstGeom>
        </p:spPr>
      </p:pic>
      <p:cxnSp>
        <p:nvCxnSpPr>
          <p:cNvPr id="10" name="Straight Connector 9">
            <a:extLst>
              <a:ext uri="{FF2B5EF4-FFF2-40B4-BE49-F238E27FC236}">
                <a16:creationId xmlns:a16="http://schemas.microsoft.com/office/drawing/2014/main" id="{50DA1EB8-87CF-4588-A1FD-4756F9A28F6B}"/>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10079" y="1573887"/>
            <a:ext cx="0" cy="3710227"/>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pic>
        <p:nvPicPr>
          <p:cNvPr id="5" name="Slika 4">
            <a:extLst>
              <a:ext uri="{FF2B5EF4-FFF2-40B4-BE49-F238E27FC236}">
                <a16:creationId xmlns:a16="http://schemas.microsoft.com/office/drawing/2014/main" id="{865E77E9-0AE1-4E3C-BE84-1CEADE4A6E8A}"/>
              </a:ext>
            </a:extLst>
          </p:cNvPr>
          <p:cNvPicPr>
            <a:picLocks noChangeAspect="1"/>
          </p:cNvPicPr>
          <p:nvPr/>
        </p:nvPicPr>
        <p:blipFill>
          <a:blip r:embed="rId3"/>
          <a:stretch>
            <a:fillRect/>
          </a:stretch>
        </p:blipFill>
        <p:spPr>
          <a:xfrm>
            <a:off x="3354631" y="2196079"/>
            <a:ext cx="2560320" cy="2459696"/>
          </a:xfrm>
          <a:prstGeom prst="rect">
            <a:avLst/>
          </a:prstGeom>
        </p:spPr>
      </p:pic>
      <p:cxnSp>
        <p:nvCxnSpPr>
          <p:cNvPr id="12" name="Straight Connector 11">
            <a:extLst>
              <a:ext uri="{FF2B5EF4-FFF2-40B4-BE49-F238E27FC236}">
                <a16:creationId xmlns:a16="http://schemas.microsoft.com/office/drawing/2014/main" id="{D7A4E378-EA57-47B9-B1EB-58B998F6CFFB}"/>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72595" y="1573887"/>
            <a:ext cx="0" cy="3710227"/>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pic>
        <p:nvPicPr>
          <p:cNvPr id="3" name="Slika 2">
            <a:extLst>
              <a:ext uri="{FF2B5EF4-FFF2-40B4-BE49-F238E27FC236}">
                <a16:creationId xmlns:a16="http://schemas.microsoft.com/office/drawing/2014/main" id="{B637BDC5-0995-4230-B1B7-583F514CCA46}"/>
              </a:ext>
            </a:extLst>
          </p:cNvPr>
          <p:cNvPicPr>
            <a:picLocks noChangeAspect="1"/>
          </p:cNvPicPr>
          <p:nvPr/>
        </p:nvPicPr>
        <p:blipFill>
          <a:blip r:embed="rId4"/>
          <a:stretch>
            <a:fillRect/>
          </a:stretch>
        </p:blipFill>
        <p:spPr>
          <a:xfrm>
            <a:off x="6235726" y="2382262"/>
            <a:ext cx="2560320" cy="2087329"/>
          </a:xfrm>
          <a:prstGeom prst="rect">
            <a:avLst/>
          </a:prstGeom>
        </p:spPr>
      </p:pic>
      <p:cxnSp>
        <p:nvCxnSpPr>
          <p:cNvPr id="14" name="Straight Connector 13">
            <a:extLst>
              <a:ext uri="{FF2B5EF4-FFF2-40B4-BE49-F238E27FC236}">
                <a16:creationId xmlns:a16="http://schemas.microsoft.com/office/drawing/2014/main" id="{D2B31ED6-76F0-425A-9A41-C947AEF9C145}"/>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56620" y="1573887"/>
            <a:ext cx="0" cy="3710227"/>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pic>
        <p:nvPicPr>
          <p:cNvPr id="2" name="Slika 1">
            <a:extLst>
              <a:ext uri="{FF2B5EF4-FFF2-40B4-BE49-F238E27FC236}">
                <a16:creationId xmlns:a16="http://schemas.microsoft.com/office/drawing/2014/main" id="{F9B0E727-ADB5-420B-9B29-08617C66A99F}"/>
              </a:ext>
            </a:extLst>
          </p:cNvPr>
          <p:cNvPicPr>
            <a:picLocks noChangeAspect="1"/>
          </p:cNvPicPr>
          <p:nvPr/>
        </p:nvPicPr>
        <p:blipFill>
          <a:blip r:embed="rId5"/>
          <a:stretch>
            <a:fillRect/>
          </a:stretch>
        </p:blipFill>
        <p:spPr>
          <a:xfrm>
            <a:off x="9120662" y="2479295"/>
            <a:ext cx="2560320" cy="1893263"/>
          </a:xfrm>
          <a:prstGeom prst="rect">
            <a:avLst/>
          </a:prstGeom>
        </p:spPr>
      </p:pic>
    </p:spTree>
    <p:extLst>
      <p:ext uri="{BB962C8B-B14F-4D97-AF65-F5344CB8AC3E}">
        <p14:creationId xmlns:p14="http://schemas.microsoft.com/office/powerpoint/2010/main" val="40089823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lo">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docProps/app.xml><?xml version="1.0" encoding="utf-8"?>
<Properties xmlns="http://schemas.openxmlformats.org/officeDocument/2006/extended-properties" xmlns:vt="http://schemas.openxmlformats.org/officeDocument/2006/docPropsVTypes">
  <Template>TM03457510[[fn=Milo]]</Template>
  <TotalTime>20</TotalTime>
  <Words>392</Words>
  <Application>Microsoft Office PowerPoint</Application>
  <PresentationFormat>Širokozaslonsko</PresentationFormat>
  <Paragraphs>29</Paragraphs>
  <Slides>5</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5</vt:i4>
      </vt:variant>
    </vt:vector>
  </HeadingPairs>
  <TitlesOfParts>
    <vt:vector size="9" baseType="lpstr">
      <vt:lpstr>Calibri</vt:lpstr>
      <vt:lpstr>Garamond</vt:lpstr>
      <vt:lpstr>Times New Roman</vt:lpstr>
      <vt:lpstr>Milo</vt:lpstr>
      <vt:lpstr>Vezenje OSNOVNI VBODI IN TEHNIKA VEZENJA</vt:lpstr>
      <vt:lpstr>O PREDMETU</vt:lpstr>
      <vt:lpstr>CILJI</vt:lpstr>
      <vt:lpstr>PowerPointova predstavitev</vt:lpstr>
      <vt:lpstr>PowerPointova predstavitev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Vezenje OSNOVNI VBODI IN TEHNIKA VEZENJA</dc:title>
  <dc:creator>Lucija Šušteršič</dc:creator>
  <cp:lastModifiedBy>bojan</cp:lastModifiedBy>
  <cp:revision>3</cp:revision>
  <dcterms:created xsi:type="dcterms:W3CDTF">2022-04-11T19:21:51Z</dcterms:created>
  <dcterms:modified xsi:type="dcterms:W3CDTF">2023-03-31T11:03:20Z</dcterms:modified>
</cp:coreProperties>
</file>