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2" r:id="rId5"/>
    <p:sldId id="267" r:id="rId6"/>
    <p:sldId id="268" r:id="rId7"/>
    <p:sldId id="269" r:id="rId8"/>
    <p:sldId id="261" r:id="rId9"/>
    <p:sldId id="271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7EC06-94C8-A845-AA54-CDD6F4A3D05B}" v="38" dt="2021-04-11T17:31:29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C48F-19AF-9E49-9347-CFB7C68E4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6E18D-D016-DF41-A45A-626AA9232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56341-DD27-3C40-B7C3-CA00E40E7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D1EB5-A3B8-254E-AE66-9A1A3091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92865-4493-A546-96ED-753E72E5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509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865E-43EA-7C40-807C-225E5D4D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087CE-4B67-F944-8F20-AD1FDBBF0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E3FD6-8135-FD4C-B213-8FAFF44FD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22284-5F91-EA43-A35D-9753828A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CA55C-E2A1-4F4A-A209-E2E2AC19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480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2A40E-059D-6845-A2D4-A5EB58F89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8C00F-452E-FE4E-93EA-0B67BB32C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E4E62-7464-2941-A3D9-BEFC6F74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F838D-0171-C549-9262-B3C8C9BD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39E0B-D1AD-F04F-A663-09ECC083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464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5E161-8B6F-B84F-A68D-5CF467F6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EF42D-7918-504C-8D81-0C65AB290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72286-38A6-7C40-BA86-90D297D8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908CE-7316-9646-B8C2-5E8AE55C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AFAD-2415-1C41-9D95-5FA310A0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764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EE37-2ACE-A949-B70A-2DF4F11B1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C0DB2-A4A0-AD4D-AB99-870D1486F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F9894-DB12-8546-AB2B-45ABBD11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3F959-4CA5-8749-A539-B6CC3823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42A54-6788-EE4E-A6C9-FCFB9071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298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A438-474C-1A4E-8853-D521AA782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DC6AC-E32A-DF4F-A478-E4ABE7C8B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7F1CB-03AE-6D44-8A6D-B0947FD99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A6EA9-4432-6F4F-A514-7FF9BFA6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87404-BEA4-924D-9793-AD4986B5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E455E-658F-8E43-8AF8-EE89B7ED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924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596F-4B47-234B-BEEE-38E127C6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C8AC5-148D-A045-97C6-23B73CD1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55DDB-C2A5-5145-B6D6-0BC6D6739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001D9-3120-8A46-94E8-AAC202692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1137C-3E6C-7944-B384-C2073276B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DEA8F3-D88C-AB47-97CC-6FF0609C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BF967-554F-354E-84CC-555F253E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BF0A7-5F70-1341-8445-DD425054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30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62DC4-A286-764D-B6C9-653D2150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7BB88-C6BD-B64D-8A29-BD74A8FC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C8596-BA47-7740-BCFC-E1353ACD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D84F9-129A-B540-835A-A8B6BC59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391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92D1E-E197-A649-83BE-10798201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A22869-45B8-294F-AA0C-3A5657A1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BA237-8C41-4D44-863F-345C2E90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882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4628-825E-1D44-AD07-BBF6BD00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767CA-B269-5648-A3EE-C71AF3A8D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35412-C62B-1540-82C5-E84AB0D4D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D6A2A-FAF6-A847-B0F1-63C6E6DD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277EB-4307-D94F-9B88-E8364D27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B6149-30D5-2E4A-9F06-5332AC87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680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D5B5-CA93-3946-82FB-C2F1C570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EFC410-E862-F04C-9C46-E79E1F2EC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22475-4C58-D443-89B9-F8CFE0F28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4CEC7-9C0D-7346-AED7-648E6169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A72FB-D8FB-9C4F-BDEA-F18C715B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7469B-F5F0-6B41-800C-9534805D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509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97E62-7F71-C546-9C41-0C9085725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5FDB9-9B60-4E45-8ED2-F8E177AC9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9592-A368-4543-936F-472093DDA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8D0EB-0246-1945-B922-4FBFD931444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9FB19-6BDB-AB4C-931D-E2802DACE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291E7-9CFD-1C43-A338-C2FFF8A6E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918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63079-CEED-A747-B33C-ECE09ED2442D}"/>
              </a:ext>
            </a:extLst>
          </p:cNvPr>
          <p:cNvSpPr txBox="1"/>
          <p:nvPr/>
        </p:nvSpPr>
        <p:spPr>
          <a:xfrm>
            <a:off x="0" y="0"/>
            <a:ext cx="12306300" cy="6985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FD5CF-4106-A040-81C5-919FF24BA671}"/>
              </a:ext>
            </a:extLst>
          </p:cNvPr>
          <p:cNvSpPr/>
          <p:nvPr/>
        </p:nvSpPr>
        <p:spPr>
          <a:xfrm>
            <a:off x="1508248" y="2967335"/>
            <a:ext cx="91755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NEMŠČINA KOT OBVEZNI IZBIRNI PREDMET</a:t>
            </a:r>
          </a:p>
          <a:p>
            <a:pPr algn="ctr"/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 do 9. </a:t>
            </a:r>
            <a:r>
              <a:rPr lang="en-GB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razred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92E8B1-226A-9948-A257-7201BDE8E39F}"/>
              </a:ext>
            </a:extLst>
          </p:cNvPr>
          <p:cNvSpPr/>
          <p:nvPr/>
        </p:nvSpPr>
        <p:spPr>
          <a:xfrm>
            <a:off x="8788376" y="6035357"/>
            <a:ext cx="34036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učiteljica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Urška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Colnar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51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Cartoon character boy stock pictures, Royalty Free boy wondering cartoon  images | download on Depositphotos®">
            <a:extLst>
              <a:ext uri="{FF2B5EF4-FFF2-40B4-BE49-F238E27FC236}">
                <a16:creationId xmlns:a16="http://schemas.microsoft.com/office/drawing/2014/main" id="{F70A9EF6-FF7F-5D48-B7FB-389E56FA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3" y="1524000"/>
            <a:ext cx="2534097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5360E781-4F7B-3F41-B821-22F96D107241}"/>
              </a:ext>
            </a:extLst>
          </p:cNvPr>
          <p:cNvSpPr/>
          <p:nvPr/>
        </p:nvSpPr>
        <p:spPr>
          <a:xfrm>
            <a:off x="2362200" y="330200"/>
            <a:ext cx="3187700" cy="2032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solidFill>
                  <a:schemeClr val="tx1"/>
                </a:solidFill>
              </a:rPr>
              <a:t>Hallo, Freundin! Kannst du schon Deutsch?</a:t>
            </a:r>
          </a:p>
        </p:txBody>
      </p:sp>
      <p:pic>
        <p:nvPicPr>
          <p:cNvPr id="1028" name="Picture 4" descr="Cartoon character girl in red on a white background. 3d rendering  illustration. Stock Illustration | Adobe Stock">
            <a:extLst>
              <a:ext uri="{FF2B5EF4-FFF2-40B4-BE49-F238E27FC236}">
                <a16:creationId xmlns:a16="http://schemas.microsoft.com/office/drawing/2014/main" id="{78BF5040-7133-C845-B02D-F3DB89C0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7519" y="1854200"/>
            <a:ext cx="3284481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1D393D04-F67E-9E44-888F-F37F4B160FC6}"/>
              </a:ext>
            </a:extLst>
          </p:cNvPr>
          <p:cNvSpPr/>
          <p:nvPr/>
        </p:nvSpPr>
        <p:spPr>
          <a:xfrm flipH="1">
            <a:off x="7290027" y="330200"/>
            <a:ext cx="2884541" cy="2032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solidFill>
                  <a:schemeClr val="tx1"/>
                </a:solidFill>
              </a:rPr>
              <a:t>Ja, ich kann.😎 Aber ich will noch mehr lernen</a:t>
            </a:r>
            <a:r>
              <a:rPr lang="x-none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Audio Recording 11 Apr 2021 at 19:27:22" descr="Audio Recording 11 Apr 2021 at 19:27:22">
            <a:hlinkClick r:id="" action="ppaction://media"/>
            <a:extLst>
              <a:ext uri="{FF2B5EF4-FFF2-40B4-BE49-F238E27FC236}">
                <a16:creationId xmlns:a16="http://schemas.microsoft.com/office/drawing/2014/main" id="{DD5840B9-12C1-474C-AFE5-691C4831F7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95B86-A160-C94C-AEEB-CD9EED10132A}"/>
              </a:ext>
            </a:extLst>
          </p:cNvPr>
          <p:cNvSpPr/>
          <p:nvPr/>
        </p:nvSpPr>
        <p:spPr>
          <a:xfrm rot="21071282">
            <a:off x="353004" y="669543"/>
            <a:ext cx="75852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tudi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odgovorili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tako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kot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je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odgovorila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deklica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585465-6868-7249-B7F6-76043FAE7943}"/>
              </a:ext>
            </a:extLst>
          </p:cNvPr>
          <p:cNvSpPr/>
          <p:nvPr/>
        </p:nvSpPr>
        <p:spPr>
          <a:xfrm rot="1195507">
            <a:off x="2807077" y="3589635"/>
            <a:ext cx="95123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Želite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nadgraditi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svoje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dosedanje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znanje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nemškega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jezika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3074" name="Picture 2" descr="Free Girl Learning Cliparts, Download Free Clip Art, Free Clip Art on  Clipart Library">
            <a:extLst>
              <a:ext uri="{FF2B5EF4-FFF2-40B4-BE49-F238E27FC236}">
                <a16:creationId xmlns:a16="http://schemas.microsoft.com/office/drawing/2014/main" id="{EEBC2080-787B-6B4A-BE99-0E6752FC9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515" y="688782"/>
            <a:ext cx="3086100" cy="28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xamination held on: Mar 22, | Clipart Panda - Free Clipart Images">
            <a:extLst>
              <a:ext uri="{FF2B5EF4-FFF2-40B4-BE49-F238E27FC236}">
                <a16:creationId xmlns:a16="http://schemas.microsoft.com/office/drawing/2014/main" id="{BBF26D34-1EC2-4344-B7BB-253621513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2501682"/>
            <a:ext cx="2457450" cy="26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B0FD2B-57E2-7D47-A616-4285C5025FB1}"/>
              </a:ext>
            </a:extLst>
          </p:cNvPr>
          <p:cNvSpPr/>
          <p:nvPr/>
        </p:nvSpPr>
        <p:spPr>
          <a:xfrm>
            <a:off x="2387600" y="5582966"/>
            <a:ext cx="40004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Potem</a:t>
            </a:r>
            <a:r>
              <a:rPr lang="en-GB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</a:t>
            </a:r>
            <a:r>
              <a:rPr lang="en-GB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</a:t>
            </a:r>
            <a:r>
              <a:rPr lang="en-GB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pravi</a:t>
            </a:r>
            <a:r>
              <a:rPr lang="en-GB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poti</a:t>
            </a:r>
            <a:r>
              <a:rPr lang="en-GB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</p:txBody>
      </p:sp>
      <p:pic>
        <p:nvPicPr>
          <p:cNvPr id="3" name="Audio Recording 11 Apr 2021 at 19:29:47" descr="Audio Recording 11 Apr 2021 at 19:29:47">
            <a:hlinkClick r:id="" action="ppaction://media"/>
            <a:extLst>
              <a:ext uri="{FF2B5EF4-FFF2-40B4-BE49-F238E27FC236}">
                <a16:creationId xmlns:a16="http://schemas.microsoft.com/office/drawing/2014/main" id="{2F67E5CB-8144-2D41-B650-5C8C36C464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9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55017-13E4-E04E-8E01-707FB8797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7975"/>
            <a:ext cx="10744200" cy="4628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/>
              <a:t>Ker se boste gotovo kdaj odpravili v nemško govoreče dežele kot turisti na ogled znamenitosti, po nakupih,na smučanje,na obisk k sorodnikom…in vam bo dobro znanje nemščine še kako prav prišlo.</a:t>
            </a:r>
          </a:p>
          <a:p>
            <a:endParaRPr lang="x-none"/>
          </a:p>
          <a:p>
            <a:endParaRPr lang="x-none"/>
          </a:p>
          <a:p>
            <a:r>
              <a:rPr lang="x-none"/>
              <a:t>                                                                                        </a:t>
            </a:r>
          </a:p>
          <a:p>
            <a:pPr marL="0" indent="0">
              <a:buNone/>
            </a:pPr>
            <a:r>
              <a:rPr lang="x-none"/>
              <a:t>                        </a:t>
            </a:r>
          </a:p>
          <a:p>
            <a:endParaRPr lang="x-none"/>
          </a:p>
          <a:p>
            <a:pPr marL="0" indent="0">
              <a:buNone/>
            </a:pPr>
            <a:r>
              <a:rPr lang="x-none"/>
              <a:t>                                                               </a:t>
            </a:r>
          </a:p>
          <a:p>
            <a:endParaRPr lang="x-none" dirty="0"/>
          </a:p>
        </p:txBody>
      </p:sp>
      <p:pic>
        <p:nvPicPr>
          <p:cNvPr id="4" name="Slika 16" descr="Brandenburg Gate - Berlin, Germany ⬇ Stock Photo, Image by © demerzel21  #79195004">
            <a:extLst>
              <a:ext uri="{FF2B5EF4-FFF2-40B4-BE49-F238E27FC236}">
                <a16:creationId xmlns:a16="http://schemas.microsoft.com/office/drawing/2014/main" id="{532A5FD3-341E-4446-BDFA-1E1A0E2CB7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7" y="3082018"/>
            <a:ext cx="1568766" cy="162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8" descr="Apartma Luxury Home Wien (AVT Dunaj) - Booking.com">
            <a:extLst>
              <a:ext uri="{FF2B5EF4-FFF2-40B4-BE49-F238E27FC236}">
                <a16:creationId xmlns:a16="http://schemas.microsoft.com/office/drawing/2014/main" id="{50CC919A-4EE4-3F49-8E4F-9E2A07F56B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77" y="3083627"/>
            <a:ext cx="2375535" cy="156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19" descr="Ski lifts Nassfeld – Hermagor - cable cars Nassfeld – Hermagor - lifts  Nassfeld – Hermagor">
            <a:extLst>
              <a:ext uri="{FF2B5EF4-FFF2-40B4-BE49-F238E27FC236}">
                <a16:creationId xmlns:a16="http://schemas.microsoft.com/office/drawing/2014/main" id="{094C2FAC-BE3D-6749-A069-5ABF481D4FC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46" y="3073080"/>
            <a:ext cx="2178049" cy="157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20" descr="Die Grazer Einkaufszentren - Entspannt Shoppen in Graz">
            <a:extLst>
              <a:ext uri="{FF2B5EF4-FFF2-40B4-BE49-F238E27FC236}">
                <a16:creationId xmlns:a16="http://schemas.microsoft.com/office/drawing/2014/main" id="{998BB1B6-1103-3C4C-AE40-0DC99A1D062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053" y="3073081"/>
            <a:ext cx="2347688" cy="157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23" descr="Tiergarten Schönbrunn - ÖBB">
            <a:extLst>
              <a:ext uri="{FF2B5EF4-FFF2-40B4-BE49-F238E27FC236}">
                <a16:creationId xmlns:a16="http://schemas.microsoft.com/office/drawing/2014/main" id="{13B9821B-2260-1243-BE13-3BDDF2EF47E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22" y="5001145"/>
            <a:ext cx="3133090" cy="114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21" descr="Forum - Minimundus v Celovcu (znamenitnosti na enem prostoru(makete))">
            <a:extLst>
              <a:ext uri="{FF2B5EF4-FFF2-40B4-BE49-F238E27FC236}">
                <a16:creationId xmlns:a16="http://schemas.microsoft.com/office/drawing/2014/main" id="{34C3A4F4-0101-8746-932E-E494EB4499E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90" y="5001145"/>
            <a:ext cx="2347688" cy="12018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3B872F-87A4-6642-8C4B-D3A50AC57F11}"/>
              </a:ext>
            </a:extLst>
          </p:cNvPr>
          <p:cNvSpPr/>
          <p:nvPr/>
        </p:nvSpPr>
        <p:spPr>
          <a:xfrm>
            <a:off x="3778350" y="421959"/>
            <a:ext cx="41421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Warum Deutsch?</a:t>
            </a:r>
            <a:endParaRPr lang="en-GB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285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34EF6-21EF-8B4A-8E7C-79D21F787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lvl="1"/>
            <a:r>
              <a:rPr lang="x-none" sz="2800" dirty="0"/>
              <a:t>Ker radi jeste nemške, avstrijske in švicarske dobrote.</a:t>
            </a:r>
          </a:p>
          <a:p>
            <a:pPr marL="0" indent="0">
              <a:buNone/>
            </a:pPr>
            <a:r>
              <a:rPr lang="x-none" dirty="0"/>
              <a:t>                                </a:t>
            </a:r>
          </a:p>
        </p:txBody>
      </p:sp>
      <p:pic>
        <p:nvPicPr>
          <p:cNvPr id="4" name="Slika 24" descr="Tako se pravilno pripravi dunajski zrezek! - Okusno.je">
            <a:extLst>
              <a:ext uri="{FF2B5EF4-FFF2-40B4-BE49-F238E27FC236}">
                <a16:creationId xmlns:a16="http://schemas.microsoft.com/office/drawing/2014/main" id="{1A1A244A-37AE-D44F-A1AF-8A7D5A941F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991">
            <a:off x="1326567" y="1565080"/>
            <a:ext cx="3213306" cy="159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25" descr="Original Mozarthaus Shop: 2 chocolate pieces ''Mozartkugel'' in a gift box">
            <a:extLst>
              <a:ext uri="{FF2B5EF4-FFF2-40B4-BE49-F238E27FC236}">
                <a16:creationId xmlns:a16="http://schemas.microsoft.com/office/drawing/2014/main" id="{AA61CD0E-2C03-5E4B-8771-748F756EBB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316">
            <a:off x="5345692" y="1480494"/>
            <a:ext cx="2906472" cy="171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3" descr="Sachertorte – The Nosey Chef">
            <a:extLst>
              <a:ext uri="{FF2B5EF4-FFF2-40B4-BE49-F238E27FC236}">
                <a16:creationId xmlns:a16="http://schemas.microsoft.com/office/drawing/2014/main" id="{C36B2CD8-A16A-BF4D-94B2-20BEDF760E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918">
            <a:off x="1398180" y="3828320"/>
            <a:ext cx="2922270" cy="207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30" descr="The Wurst!: The Very Best of German Food: Amazon.de: Wolff, Otto:  Fremdsprachige Bücher">
            <a:extLst>
              <a:ext uri="{FF2B5EF4-FFF2-40B4-BE49-F238E27FC236}">
                <a16:creationId xmlns:a16="http://schemas.microsoft.com/office/drawing/2014/main" id="{CCE2D9EC-3032-CB47-BFA6-2F23EF1EF5F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547">
            <a:off x="9025482" y="1113200"/>
            <a:ext cx="1891665" cy="228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8" descr="Buy Nutella Hazelnut Spread with Cocoa, 350g Online At Best Price -  TheWholeNative Co">
            <a:extLst>
              <a:ext uri="{FF2B5EF4-FFF2-40B4-BE49-F238E27FC236}">
                <a16:creationId xmlns:a16="http://schemas.microsoft.com/office/drawing/2014/main" id="{479FF893-0CFB-974E-87B0-2872CB7512A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28" y="3867012"/>
            <a:ext cx="1910715" cy="191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26" descr="Zakaj Slovenija še sto let ne bo postala druga Švica - siol.net">
            <a:extLst>
              <a:ext uri="{FF2B5EF4-FFF2-40B4-BE49-F238E27FC236}">
                <a16:creationId xmlns:a16="http://schemas.microsoft.com/office/drawing/2014/main" id="{60865F02-5577-3045-A706-D6EF6698724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457">
            <a:off x="8226924" y="4080008"/>
            <a:ext cx="3126875" cy="1810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14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D428-2E4C-E346-A2EB-7E6DB733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27" y="544444"/>
            <a:ext cx="10515600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>
                <a:latin typeface="+mn-lt"/>
              </a:rPr>
              <a:t>Ker obožujete nemške avtomobile.</a:t>
            </a:r>
            <a:br>
              <a:rPr lang="x-none" sz="2800" dirty="0">
                <a:latin typeface="+mn-lt"/>
              </a:rPr>
            </a:br>
            <a:endParaRPr lang="x-none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FA0E0-0A24-DB45-869D-DD6BEB574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  <a:p>
            <a:endParaRPr lang="x-none" dirty="0"/>
          </a:p>
        </p:txBody>
      </p:sp>
      <p:pic>
        <p:nvPicPr>
          <p:cNvPr id="5" name="Slika 31" descr="Več o znamki Mercedes - Benz - Sejdija Haris">
            <a:extLst>
              <a:ext uri="{FF2B5EF4-FFF2-40B4-BE49-F238E27FC236}">
                <a16:creationId xmlns:a16="http://schemas.microsoft.com/office/drawing/2014/main" id="{CB6A1F67-33F6-D342-BADA-5E2B236DA2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92" y="4327919"/>
            <a:ext cx="2259965" cy="15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32" descr="BMW emblem 82mm">
            <a:extLst>
              <a:ext uri="{FF2B5EF4-FFF2-40B4-BE49-F238E27FC236}">
                <a16:creationId xmlns:a16="http://schemas.microsoft.com/office/drawing/2014/main" id="{E819D8C2-8F5B-D744-AC46-C67309C59D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93" y="1782836"/>
            <a:ext cx="2259964" cy="183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33" descr="Volkswagen Group - Wikipedija, prosta enciklopedija">
            <a:extLst>
              <a:ext uri="{FF2B5EF4-FFF2-40B4-BE49-F238E27FC236}">
                <a16:creationId xmlns:a16="http://schemas.microsoft.com/office/drawing/2014/main" id="{FC368420-383B-7E4B-B7AA-68B75310B8E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57" y="4357127"/>
            <a:ext cx="1345565" cy="134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34">
            <a:extLst>
              <a:ext uri="{FF2B5EF4-FFF2-40B4-BE49-F238E27FC236}">
                <a16:creationId xmlns:a16="http://schemas.microsoft.com/office/drawing/2014/main" id="{48E7B2D9-E0F8-4744-828D-BAAABA12793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39" y="1870007"/>
            <a:ext cx="2171700" cy="14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36" descr="Porsche - Wikipedija, prosta enciklopedija">
            <a:extLst>
              <a:ext uri="{FF2B5EF4-FFF2-40B4-BE49-F238E27FC236}">
                <a16:creationId xmlns:a16="http://schemas.microsoft.com/office/drawing/2014/main" id="{472620DB-9E15-5C44-B7B2-939E6DB5A43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57" y="1809115"/>
            <a:ext cx="1334770" cy="161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35">
            <a:extLst>
              <a:ext uri="{FF2B5EF4-FFF2-40B4-BE49-F238E27FC236}">
                <a16:creationId xmlns:a16="http://schemas.microsoft.com/office/drawing/2014/main" id="{4496AE51-631A-CC4B-B73E-CE1CDD8FA8A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36" y="4310136"/>
            <a:ext cx="1373505" cy="143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75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untries of the World Flag - Flags of the World - Shop World Flag Shop">
            <a:extLst>
              <a:ext uri="{FF2B5EF4-FFF2-40B4-BE49-F238E27FC236}">
                <a16:creationId xmlns:a16="http://schemas.microsoft.com/office/drawing/2014/main" id="{BCC36DAF-2AE7-5540-BF24-A39A3FBD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17" y="1092200"/>
            <a:ext cx="9761765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05D92-2E0D-D44D-8534-6FF6FA7DBA5B}"/>
              </a:ext>
            </a:extLst>
          </p:cNvPr>
          <p:cNvSpPr txBox="1"/>
          <p:nvPr/>
        </p:nvSpPr>
        <p:spPr>
          <a:xfrm>
            <a:off x="1215117" y="350024"/>
            <a:ext cx="62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Ker več jezikov kot znaš, več veljaš!</a:t>
            </a:r>
          </a:p>
        </p:txBody>
      </p:sp>
    </p:spTree>
    <p:extLst>
      <p:ext uri="{BB962C8B-B14F-4D97-AF65-F5344CB8AC3E}">
        <p14:creationId xmlns:p14="http://schemas.microsoft.com/office/powerpoint/2010/main" val="174396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>
            <a:extLst>
              <a:ext uri="{FF2B5EF4-FFF2-40B4-BE49-F238E27FC236}">
                <a16:creationId xmlns:a16="http://schemas.microsoft.com/office/drawing/2014/main" id="{292775AF-FBC5-FF47-96E0-36E11450BC79}"/>
              </a:ext>
            </a:extLst>
          </p:cNvPr>
          <p:cNvSpPr/>
          <p:nvPr/>
        </p:nvSpPr>
        <p:spPr>
          <a:xfrm rot="19018529" flipH="1">
            <a:off x="8006062" y="81370"/>
            <a:ext cx="2684725" cy="24064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Saj veš, kako poteka izbirni predmet nemščina, kajne?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CD9E9B-8F89-254D-8479-24E1325F7DD7}"/>
              </a:ext>
            </a:extLst>
          </p:cNvPr>
          <p:cNvSpPr txBox="1"/>
          <p:nvPr/>
        </p:nvSpPr>
        <p:spPr>
          <a:xfrm>
            <a:off x="663214" y="883421"/>
            <a:ext cx="3563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2 uri tedensko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C249A-38E1-BD42-B99C-3860C64D9F7A}"/>
              </a:ext>
            </a:extLst>
          </p:cNvPr>
          <p:cNvSpPr txBox="1"/>
          <p:nvPr/>
        </p:nvSpPr>
        <p:spPr>
          <a:xfrm>
            <a:off x="649023" y="1425727"/>
            <a:ext cx="729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uporabljamo učbenik,delovni zvezek in zvezek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F7CB7B-34F0-C142-A8D6-FA1ED82BCB47}"/>
              </a:ext>
            </a:extLst>
          </p:cNvPr>
          <p:cNvSpPr txBox="1"/>
          <p:nvPr/>
        </p:nvSpPr>
        <p:spPr>
          <a:xfrm>
            <a:off x="651955" y="2443619"/>
            <a:ext cx="9986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vključujemo razne jezikovne igre,pojemo in se ob tem zabavamo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49736-1AE9-4845-A996-C04279E167B1}"/>
              </a:ext>
            </a:extLst>
          </p:cNvPr>
          <p:cNvSpPr txBox="1"/>
          <p:nvPr/>
        </p:nvSpPr>
        <p:spPr>
          <a:xfrm>
            <a:off x="25400" y="4563496"/>
            <a:ext cx="118450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 Obvezni izbirni predmet nemščina je triletni predmet; vendar brez skrbi…če se </a:t>
            </a:r>
          </a:p>
          <a:p>
            <a:r>
              <a:rPr lang="x-none" sz="2800" dirty="0"/>
              <a:t> predmeta naveličaš ali se odločiš za kakšen drugi izbirni predmet, to lahko storiš</a:t>
            </a:r>
          </a:p>
          <a:p>
            <a:r>
              <a:rPr lang="en-GB" sz="2800" dirty="0"/>
              <a:t> </a:t>
            </a:r>
            <a:r>
              <a:rPr lang="en-GB" sz="2800" dirty="0" err="1"/>
              <a:t>ob</a:t>
            </a:r>
            <a:r>
              <a:rPr lang="en-GB" sz="2800" dirty="0"/>
              <a:t> </a:t>
            </a:r>
            <a:r>
              <a:rPr lang="en-GB" sz="2800" dirty="0" err="1"/>
              <a:t>začetku</a:t>
            </a:r>
            <a:r>
              <a:rPr lang="en-GB" sz="2800" dirty="0"/>
              <a:t> </a:t>
            </a:r>
            <a:r>
              <a:rPr lang="en-GB" sz="2800" dirty="0" err="1"/>
              <a:t>prihodnjega</a:t>
            </a:r>
            <a:r>
              <a:rPr lang="en-GB" sz="2800" dirty="0"/>
              <a:t> </a:t>
            </a:r>
            <a:r>
              <a:rPr lang="en-GB" sz="2800" dirty="0" err="1"/>
              <a:t>šolskega</a:t>
            </a:r>
            <a:r>
              <a:rPr lang="en-GB" sz="2800" dirty="0"/>
              <a:t> </a:t>
            </a:r>
            <a:r>
              <a:rPr lang="en-GB" sz="2800" dirty="0" err="1"/>
              <a:t>leta</a:t>
            </a:r>
            <a:r>
              <a:rPr lang="en-GB" sz="2800" dirty="0"/>
              <a:t>.</a:t>
            </a:r>
            <a:endParaRPr lang="x-none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80CFA5-D9EF-0C45-B957-5F46F3B71487}"/>
              </a:ext>
            </a:extLst>
          </p:cNvPr>
          <p:cNvSpPr txBox="1"/>
          <p:nvPr/>
        </p:nvSpPr>
        <p:spPr>
          <a:xfrm>
            <a:off x="-38100" y="6115195"/>
            <a:ext cx="6870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  Sem te prepričala, da nadaljuješ z nemščino?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977CA7-9778-F443-8551-8987EB241A8F}"/>
              </a:ext>
            </a:extLst>
          </p:cNvPr>
          <p:cNvSpPr txBox="1"/>
          <p:nvPr/>
        </p:nvSpPr>
        <p:spPr>
          <a:xfrm>
            <a:off x="45662" y="3442685"/>
            <a:ext cx="12146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 Pouk pa včasih poteka tudi izven učilnice: gremo v kino, v živalski vrt, v mesto</a:t>
            </a:r>
          </a:p>
          <a:p>
            <a:r>
              <a:rPr lang="x-none" sz="2800" dirty="0"/>
              <a:t> ali celo na kak izlet, kjer preizkusimo znanje nemščine tudi v vsakdanjem življenju.</a:t>
            </a:r>
          </a:p>
        </p:txBody>
      </p:sp>
      <p:pic>
        <p:nvPicPr>
          <p:cNvPr id="18" name="Picture 4" descr="Cartoon character girl in red on a white background. 3d rendering  illustration. Stock Illustration | Adobe Stock">
            <a:extLst>
              <a:ext uri="{FF2B5EF4-FFF2-40B4-BE49-F238E27FC236}">
                <a16:creationId xmlns:a16="http://schemas.microsoft.com/office/drawing/2014/main" id="{E5C41122-F98D-2C43-A7A5-F777D048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344" flipH="1">
            <a:off x="11195102" y="1029773"/>
            <a:ext cx="2507883" cy="35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73B959-38AA-774F-8C9D-143F4A4E268D}"/>
              </a:ext>
            </a:extLst>
          </p:cNvPr>
          <p:cNvSpPr/>
          <p:nvPr/>
        </p:nvSpPr>
        <p:spPr>
          <a:xfrm>
            <a:off x="617836" y="1910986"/>
            <a:ext cx="44037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ridobimo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vsa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tri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ocene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Audio Recording 11 Apr 2021 at 19:30:31" descr="Audio Recording 11 Apr 2021 at 19:30:31">
            <a:hlinkClick r:id="" action="ppaction://media"/>
            <a:extLst>
              <a:ext uri="{FF2B5EF4-FFF2-40B4-BE49-F238E27FC236}">
                <a16:creationId xmlns:a16="http://schemas.microsoft.com/office/drawing/2014/main" id="{39D3D623-FC3E-E841-AC55-EB16BBBEB5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Cartoon character boy stock pictures, Royalty Free boy wondering cartoon  images | download on Depositphotos®">
            <a:extLst>
              <a:ext uri="{FF2B5EF4-FFF2-40B4-BE49-F238E27FC236}">
                <a16:creationId xmlns:a16="http://schemas.microsoft.com/office/drawing/2014/main" id="{F70A9EF6-FF7F-5D48-B7FB-389E56FA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3" y="1524000"/>
            <a:ext cx="2534097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character girl in red on a white background. 3d rendering  illustration. Stock Illustration | Adobe Stock">
            <a:extLst>
              <a:ext uri="{FF2B5EF4-FFF2-40B4-BE49-F238E27FC236}">
                <a16:creationId xmlns:a16="http://schemas.microsoft.com/office/drawing/2014/main" id="{78BF5040-7133-C845-B02D-F3DB89C0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77151" y="1905000"/>
            <a:ext cx="3284481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BB8A2CF0-3AAD-424F-965E-08DE7B6D546A}"/>
              </a:ext>
            </a:extLst>
          </p:cNvPr>
          <p:cNvSpPr/>
          <p:nvPr/>
        </p:nvSpPr>
        <p:spPr>
          <a:xfrm>
            <a:off x="2971800" y="1219200"/>
            <a:ext cx="6438900" cy="39878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 Motto in der Welt:</a:t>
            </a:r>
          </a:p>
          <a:p>
            <a:pPr algn="ctr"/>
            <a:endParaRPr lang="x-none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x-none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LERNE DEUTSCH!</a:t>
            </a:r>
          </a:p>
          <a:p>
            <a:pPr algn="ctr"/>
            <a:endParaRPr lang="x-none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x-none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 IST WERT!</a:t>
            </a:r>
          </a:p>
        </p:txBody>
      </p:sp>
      <p:pic>
        <p:nvPicPr>
          <p:cNvPr id="3" name="Audio Recording 11 Apr 2021 at 19:31:29" descr="Audio Recording 11 Apr 2021 at 19:31:29">
            <a:hlinkClick r:id="" action="ppaction://media"/>
            <a:extLst>
              <a:ext uri="{FF2B5EF4-FFF2-40B4-BE49-F238E27FC236}">
                <a16:creationId xmlns:a16="http://schemas.microsoft.com/office/drawing/2014/main" id="{1404ABEE-4F1F-B74D-8CD2-144FD08A27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264</Words>
  <Application>Microsoft Office PowerPoint</Application>
  <PresentationFormat>Širokozaslonsko</PresentationFormat>
  <Paragraphs>36</Paragraphs>
  <Slides>9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Ker obožujete nemške avtomobile. 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Alja Cekuta</dc:creator>
  <cp:lastModifiedBy>Učitelj</cp:lastModifiedBy>
  <cp:revision>7</cp:revision>
  <dcterms:created xsi:type="dcterms:W3CDTF">2021-04-10T17:55:36Z</dcterms:created>
  <dcterms:modified xsi:type="dcterms:W3CDTF">2024-03-10T16:29:22Z</dcterms:modified>
</cp:coreProperties>
</file>